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9"/>
  </p:notesMasterIdLst>
  <p:sldIdLst>
    <p:sldId id="256" r:id="rId2"/>
    <p:sldId id="257" r:id="rId3"/>
    <p:sldId id="265" r:id="rId4"/>
    <p:sldId id="266" r:id="rId5"/>
    <p:sldId id="267" r:id="rId6"/>
    <p:sldId id="357" r:id="rId7"/>
    <p:sldId id="358" r:id="rId8"/>
    <p:sldId id="359" r:id="rId9"/>
    <p:sldId id="360" r:id="rId10"/>
    <p:sldId id="361" r:id="rId11"/>
    <p:sldId id="268" r:id="rId12"/>
    <p:sldId id="262" r:id="rId13"/>
    <p:sldId id="269" r:id="rId14"/>
    <p:sldId id="270" r:id="rId15"/>
    <p:sldId id="272" r:id="rId16"/>
    <p:sldId id="271" r:id="rId17"/>
    <p:sldId id="263" r:id="rId18"/>
    <p:sldId id="264" r:id="rId19"/>
    <p:sldId id="362" r:id="rId20"/>
    <p:sldId id="260" r:id="rId21"/>
    <p:sldId id="274" r:id="rId22"/>
    <p:sldId id="275" r:id="rId23"/>
    <p:sldId id="276" r:id="rId24"/>
    <p:sldId id="277" r:id="rId25"/>
    <p:sldId id="278" r:id="rId26"/>
    <p:sldId id="288" r:id="rId27"/>
    <p:sldId id="289" r:id="rId28"/>
    <p:sldId id="290" r:id="rId29"/>
    <p:sldId id="291" r:id="rId30"/>
    <p:sldId id="298" r:id="rId31"/>
    <p:sldId id="294" r:id="rId32"/>
    <p:sldId id="295" r:id="rId33"/>
    <p:sldId id="296" r:id="rId34"/>
    <p:sldId id="297" r:id="rId35"/>
    <p:sldId id="363" r:id="rId36"/>
    <p:sldId id="364" r:id="rId37"/>
    <p:sldId id="365" r:id="rId38"/>
    <p:sldId id="366" r:id="rId39"/>
    <p:sldId id="373" r:id="rId40"/>
    <p:sldId id="367" r:id="rId41"/>
    <p:sldId id="368" r:id="rId42"/>
    <p:sldId id="369" r:id="rId43"/>
    <p:sldId id="370" r:id="rId44"/>
    <p:sldId id="371" r:id="rId45"/>
    <p:sldId id="372" r:id="rId46"/>
    <p:sldId id="299" r:id="rId47"/>
    <p:sldId id="353" r:id="rId48"/>
    <p:sldId id="330" r:id="rId49"/>
    <p:sldId id="331" r:id="rId50"/>
    <p:sldId id="333" r:id="rId51"/>
    <p:sldId id="339" r:id="rId52"/>
    <p:sldId id="340" r:id="rId53"/>
    <p:sldId id="341" r:id="rId54"/>
    <p:sldId id="342" r:id="rId55"/>
    <p:sldId id="343" r:id="rId56"/>
    <p:sldId id="337" r:id="rId57"/>
    <p:sldId id="344" r:id="rId58"/>
    <p:sldId id="345" r:id="rId59"/>
    <p:sldId id="354" r:id="rId60"/>
    <p:sldId id="261" r:id="rId61"/>
    <p:sldId id="300" r:id="rId62"/>
    <p:sldId id="301" r:id="rId63"/>
    <p:sldId id="284" r:id="rId64"/>
    <p:sldId id="302" r:id="rId65"/>
    <p:sldId id="303" r:id="rId66"/>
    <p:sldId id="320" r:id="rId67"/>
    <p:sldId id="321" r:id="rId68"/>
    <p:sldId id="322" r:id="rId69"/>
    <p:sldId id="324" r:id="rId70"/>
    <p:sldId id="328" r:id="rId71"/>
    <p:sldId id="329" r:id="rId72"/>
    <p:sldId id="323" r:id="rId73"/>
    <p:sldId id="346" r:id="rId74"/>
    <p:sldId id="355" r:id="rId75"/>
    <p:sldId id="347" r:id="rId76"/>
    <p:sldId id="356" r:id="rId77"/>
    <p:sldId id="285" r:id="rId78"/>
    <p:sldId id="304" r:id="rId79"/>
    <p:sldId id="305" r:id="rId80"/>
    <p:sldId id="306" r:id="rId81"/>
    <p:sldId id="307" r:id="rId82"/>
    <p:sldId id="308" r:id="rId83"/>
    <p:sldId id="309" r:id="rId84"/>
    <p:sldId id="310" r:id="rId85"/>
    <p:sldId id="325" r:id="rId86"/>
    <p:sldId id="326" r:id="rId87"/>
    <p:sldId id="311" r:id="rId88"/>
    <p:sldId id="312" r:id="rId89"/>
    <p:sldId id="313" r:id="rId90"/>
    <p:sldId id="314" r:id="rId91"/>
    <p:sldId id="315" r:id="rId92"/>
    <p:sldId id="316" r:id="rId93"/>
    <p:sldId id="286" r:id="rId94"/>
    <p:sldId id="287" r:id="rId95"/>
    <p:sldId id="318" r:id="rId96"/>
    <p:sldId id="319" r:id="rId97"/>
    <p:sldId id="327" r:id="rId98"/>
    <p:sldId id="348" r:id="rId99"/>
    <p:sldId id="349" r:id="rId100"/>
    <p:sldId id="350" r:id="rId101"/>
    <p:sldId id="351" r:id="rId102"/>
    <p:sldId id="352" r:id="rId103"/>
    <p:sldId id="283" r:id="rId104"/>
    <p:sldId id="258" r:id="rId105"/>
    <p:sldId id="273" r:id="rId106"/>
    <p:sldId id="317" r:id="rId107"/>
    <p:sldId id="338" r:id="rId108"/>
  </p:sldIdLst>
  <p:sldSz cx="9144000" cy="6858000" type="screen4x3"/>
  <p:notesSz cx="6858000" cy="9144000"/>
  <p:defaultTextStyle>
    <a:defPPr>
      <a:defRPr lang="es-ES_tradnl"/>
    </a:defPPr>
    <a:lvl1pPr algn="l" rtl="0" fontAlgn="base">
      <a:spcBef>
        <a:spcPct val="0"/>
      </a:spcBef>
      <a:spcAft>
        <a:spcPct val="0"/>
      </a:spcAft>
      <a:defRPr sz="2400" b="1" i="1" kern="1200">
        <a:solidFill>
          <a:schemeClr val="tx1"/>
        </a:solidFill>
        <a:latin typeface="Times New Roman" pitchFamily="18" charset="0"/>
        <a:ea typeface="+mn-ea"/>
        <a:cs typeface="+mn-cs"/>
      </a:defRPr>
    </a:lvl1pPr>
    <a:lvl2pPr marL="457200" algn="l" rtl="0" fontAlgn="base">
      <a:spcBef>
        <a:spcPct val="0"/>
      </a:spcBef>
      <a:spcAft>
        <a:spcPct val="0"/>
      </a:spcAft>
      <a:defRPr sz="2400" b="1" i="1" kern="1200">
        <a:solidFill>
          <a:schemeClr val="tx1"/>
        </a:solidFill>
        <a:latin typeface="Times New Roman" pitchFamily="18" charset="0"/>
        <a:ea typeface="+mn-ea"/>
        <a:cs typeface="+mn-cs"/>
      </a:defRPr>
    </a:lvl2pPr>
    <a:lvl3pPr marL="914400" algn="l" rtl="0" fontAlgn="base">
      <a:spcBef>
        <a:spcPct val="0"/>
      </a:spcBef>
      <a:spcAft>
        <a:spcPct val="0"/>
      </a:spcAft>
      <a:defRPr sz="2400" b="1" i="1" kern="1200">
        <a:solidFill>
          <a:schemeClr val="tx1"/>
        </a:solidFill>
        <a:latin typeface="Times New Roman" pitchFamily="18" charset="0"/>
        <a:ea typeface="+mn-ea"/>
        <a:cs typeface="+mn-cs"/>
      </a:defRPr>
    </a:lvl3pPr>
    <a:lvl4pPr marL="1371600" algn="l" rtl="0" fontAlgn="base">
      <a:spcBef>
        <a:spcPct val="0"/>
      </a:spcBef>
      <a:spcAft>
        <a:spcPct val="0"/>
      </a:spcAft>
      <a:defRPr sz="2400" b="1" i="1" kern="1200">
        <a:solidFill>
          <a:schemeClr val="tx1"/>
        </a:solidFill>
        <a:latin typeface="Times New Roman" pitchFamily="18" charset="0"/>
        <a:ea typeface="+mn-ea"/>
        <a:cs typeface="+mn-cs"/>
      </a:defRPr>
    </a:lvl4pPr>
    <a:lvl5pPr marL="1828800" algn="l" rtl="0" fontAlgn="base">
      <a:spcBef>
        <a:spcPct val="0"/>
      </a:spcBef>
      <a:spcAft>
        <a:spcPct val="0"/>
      </a:spcAft>
      <a:defRPr sz="2400" b="1" i="1" kern="1200">
        <a:solidFill>
          <a:schemeClr val="tx1"/>
        </a:solidFill>
        <a:latin typeface="Times New Roman" pitchFamily="18" charset="0"/>
        <a:ea typeface="+mn-ea"/>
        <a:cs typeface="+mn-cs"/>
      </a:defRPr>
    </a:lvl5pPr>
    <a:lvl6pPr marL="2286000" algn="l" defTabSz="914400" rtl="0" eaLnBrk="1" latinLnBrk="0" hangingPunct="1">
      <a:defRPr sz="2400" b="1" i="1" kern="1200">
        <a:solidFill>
          <a:schemeClr val="tx1"/>
        </a:solidFill>
        <a:latin typeface="Times New Roman" pitchFamily="18" charset="0"/>
        <a:ea typeface="+mn-ea"/>
        <a:cs typeface="+mn-cs"/>
      </a:defRPr>
    </a:lvl6pPr>
    <a:lvl7pPr marL="2743200" algn="l" defTabSz="914400" rtl="0" eaLnBrk="1" latinLnBrk="0" hangingPunct="1">
      <a:defRPr sz="2400" b="1" i="1" kern="1200">
        <a:solidFill>
          <a:schemeClr val="tx1"/>
        </a:solidFill>
        <a:latin typeface="Times New Roman" pitchFamily="18" charset="0"/>
        <a:ea typeface="+mn-ea"/>
        <a:cs typeface="+mn-cs"/>
      </a:defRPr>
    </a:lvl7pPr>
    <a:lvl8pPr marL="3200400" algn="l" defTabSz="914400" rtl="0" eaLnBrk="1" latinLnBrk="0" hangingPunct="1">
      <a:defRPr sz="2400" b="1" i="1" kern="1200">
        <a:solidFill>
          <a:schemeClr val="tx1"/>
        </a:solidFill>
        <a:latin typeface="Times New Roman" pitchFamily="18" charset="0"/>
        <a:ea typeface="+mn-ea"/>
        <a:cs typeface="+mn-cs"/>
      </a:defRPr>
    </a:lvl8pPr>
    <a:lvl9pPr marL="3657600" algn="l" defTabSz="914400" rtl="0" eaLnBrk="1" latinLnBrk="0" hangingPunct="1">
      <a:defRPr sz="2400" b="1"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CC00CC"/>
    <a:srgbClr val="0033CC"/>
    <a:srgbClr val="3333FF"/>
    <a:srgbClr val="FF33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7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Arial" charset="0"/>
              </a:defRPr>
            </a:lvl1pPr>
          </a:lstStyle>
          <a:p>
            <a:endParaRPr lang="es-ES_tradnl"/>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endParaRPr lang="es-ES_tradnl"/>
          </a:p>
        </p:txBody>
      </p:sp>
      <p:sp>
        <p:nvSpPr>
          <p:cNvPr id="145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Arial" charset="0"/>
              </a:defRPr>
            </a:lvl1pPr>
          </a:lstStyle>
          <a:p>
            <a:endParaRPr lang="es-ES_tradnl"/>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fld id="{465BD6E9-47C0-45F1-8C6E-A07781118F6A}" type="slidenum">
              <a:rPr lang="es-ES_tradnl"/>
              <a:pPr/>
              <a:t>‹Nº›</a:t>
            </a:fld>
            <a:endParaRPr lang="es-ES_trad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5B5FB-BE9F-4D19-8B93-3FA0C97DF19D}" type="slidenum">
              <a:rPr lang="es-ES_tradnl"/>
              <a:pPr/>
              <a:t>42</a:t>
            </a:fld>
            <a:endParaRPr lang="es-ES_tradnl"/>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s-ES_tradnl"/>
              <a:t>¿ Cómo es esto posible ? </a:t>
            </a:r>
          </a:p>
          <a:p>
            <a:r>
              <a:rPr lang="es-ES_tradnl"/>
              <a:t>Al calcular pxq (p,q=6,7,8,9), se juntan p-5 dedos de la mano izquierda y se levantan 10-p dedos. En la mano derecha se juntan q-5 y se levantan 10-q dedos. La suma de los dedos juntos de la mano izquierda con los dedos juntos de la mano derecha representan las decenas, es decir: 10(p-5+q-5). A este resultado se le suma el producto de los dedos que sobran de ambas manos es decir: (10-p)(10-q). </a:t>
            </a:r>
          </a:p>
          <a:p>
            <a:r>
              <a:rPr lang="es-ES_tradnl"/>
              <a:t>Así el resultado es: 10(p-5+q-5)+(10-p)(10-q) = 10p-5+10q-50+100-10q-10p+pq=pxq </a:t>
            </a:r>
          </a:p>
          <a:p>
            <a:r>
              <a:rPr lang="es-ES_tradnl"/>
              <a:t>Este método para multiplicar el producto de cualquier par de números comprendidos entre 6 y 10 fue muy usado durante el Renacimiento y hoy en día en ciertas zonas rurales de Europa y de Rusia.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907A1-DE0B-4123-8715-1584304EA49B}" type="slidenum">
              <a:rPr lang="es-ES_tradnl"/>
              <a:pPr/>
              <a:t>43</a:t>
            </a:fld>
            <a:endParaRPr lang="es-ES_tradnl"/>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5AD66-4E91-4F0C-B08E-69EABF5C3AA4}" type="slidenum">
              <a:rPr lang="es-ES_tradnl"/>
              <a:pPr/>
              <a:t>44</a:t>
            </a:fld>
            <a:endParaRPr lang="es-ES_tradnl"/>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C788F-0549-4522-A076-9E4853E96EBA}" type="slidenum">
              <a:rPr lang="es-ES_tradnl"/>
              <a:pPr/>
              <a:t>45</a:t>
            </a:fld>
            <a:endParaRPr lang="es-ES_tradnl"/>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s-ES_tradnl"/>
              <a:t>¿ Cómo es esto posible ? </a:t>
            </a:r>
          </a:p>
          <a:p>
            <a:r>
              <a:rPr lang="es-ES_tradnl"/>
              <a:t>¿Por qué ocurre esto? </a:t>
            </a:r>
          </a:p>
          <a:p>
            <a:r>
              <a:rPr lang="es-ES_tradnl"/>
              <a:t>Al bajar el dedo n, quedan n-1 dedos levantados a la izquierda, el número de las decenas, y 10-n dedos levantados a la derecha, el número de las unidades. Es decir: </a:t>
            </a:r>
          </a:p>
          <a:p>
            <a:r>
              <a:rPr lang="es-ES_tradnl"/>
              <a:t>10(n-1)+(10-n)=10n-10+10-n=9xn </a:t>
            </a:r>
          </a:p>
          <a:p>
            <a:r>
              <a:rPr lang="es-ES_tradnl"/>
              <a:t>que es el resultado que se persigue.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2" descr="Large confetti"/>
          <p:cNvSpPr>
            <a:spLocks noChangeArrowheads="1"/>
          </p:cNvSpPr>
          <p:nvPr/>
        </p:nvSpPr>
        <p:spPr bwMode="ltGray">
          <a:xfrm>
            <a:off x="484188" y="303213"/>
            <a:ext cx="8158162" cy="1689100"/>
          </a:xfrm>
          <a:prstGeom prst="rect">
            <a:avLst/>
          </a:prstGeom>
          <a:pattFill prst="lgConfetti">
            <a:fgClr>
              <a:schemeClr val="accent2">
                <a:alpha val="50000"/>
              </a:schemeClr>
            </a:fgClr>
            <a:bgClr>
              <a:schemeClr val="folHlink"/>
            </a:bgClr>
          </a:pattFill>
          <a:ln w="9525">
            <a:noFill/>
            <a:miter lim="800000"/>
            <a:headEnd/>
            <a:tailEnd/>
          </a:ln>
          <a:effectLst/>
        </p:spPr>
        <p:txBody>
          <a:bodyPr wrap="none" anchor="ctr"/>
          <a:lstStyle/>
          <a:p>
            <a:pPr algn="ctr"/>
            <a:endParaRPr kumimoji="1" lang="es-CO" b="0" i="0"/>
          </a:p>
        </p:txBody>
      </p:sp>
      <p:sp>
        <p:nvSpPr>
          <p:cNvPr id="5123" name="AutoShape 3"/>
          <p:cNvSpPr>
            <a:spLocks noChangeArrowheads="1"/>
          </p:cNvSpPr>
          <p:nvPr/>
        </p:nvSpPr>
        <p:spPr bwMode="ltGray">
          <a:xfrm>
            <a:off x="228600" y="1960563"/>
            <a:ext cx="8686800" cy="77787"/>
          </a:xfrm>
          <a:prstGeom prst="roundRect">
            <a:avLst>
              <a:gd name="adj" fmla="val 50000"/>
            </a:avLst>
          </a:prstGeom>
          <a:solidFill>
            <a:schemeClr val="bg2"/>
          </a:solidFill>
          <a:ln w="9525">
            <a:noFill/>
            <a:round/>
            <a:headEnd/>
            <a:tailEnd/>
          </a:ln>
          <a:effectLst/>
        </p:spPr>
        <p:txBody>
          <a:bodyPr wrap="none" anchor="ctr"/>
          <a:lstStyle/>
          <a:p>
            <a:pPr algn="ctr"/>
            <a:endParaRPr kumimoji="1" lang="es-CO" b="0" i="0"/>
          </a:p>
        </p:txBody>
      </p:sp>
      <p:sp>
        <p:nvSpPr>
          <p:cNvPr id="5124" name="AutoShape 4"/>
          <p:cNvSpPr>
            <a:spLocks noChangeArrowheads="1"/>
          </p:cNvSpPr>
          <p:nvPr/>
        </p:nvSpPr>
        <p:spPr bwMode="ltGray">
          <a:xfrm>
            <a:off x="228600" y="236538"/>
            <a:ext cx="8686800" cy="77787"/>
          </a:xfrm>
          <a:prstGeom prst="roundRect">
            <a:avLst>
              <a:gd name="adj" fmla="val 50000"/>
            </a:avLst>
          </a:prstGeom>
          <a:solidFill>
            <a:schemeClr val="bg2"/>
          </a:solidFill>
          <a:ln w="9525">
            <a:noFill/>
            <a:round/>
            <a:headEnd/>
            <a:tailEnd/>
          </a:ln>
          <a:effectLst/>
        </p:spPr>
        <p:txBody>
          <a:bodyPr wrap="none" anchor="ctr"/>
          <a:lstStyle/>
          <a:p>
            <a:pPr algn="ctr"/>
            <a:endParaRPr kumimoji="1" lang="es-CO" b="0" i="0"/>
          </a:p>
        </p:txBody>
      </p:sp>
      <p:sp>
        <p:nvSpPr>
          <p:cNvPr id="5125" name="AutoShape 5"/>
          <p:cNvSpPr>
            <a:spLocks noChangeArrowheads="1"/>
          </p:cNvSpPr>
          <p:nvPr/>
        </p:nvSpPr>
        <p:spPr bwMode="ltGray">
          <a:xfrm>
            <a:off x="8623300" y="0"/>
            <a:ext cx="77788" cy="2235200"/>
          </a:xfrm>
          <a:prstGeom prst="roundRect">
            <a:avLst>
              <a:gd name="adj" fmla="val 50000"/>
            </a:avLst>
          </a:prstGeom>
          <a:solidFill>
            <a:schemeClr val="bg2"/>
          </a:solidFill>
          <a:ln w="9525">
            <a:noFill/>
            <a:round/>
            <a:headEnd/>
            <a:tailEnd/>
          </a:ln>
          <a:effectLst/>
        </p:spPr>
        <p:txBody>
          <a:bodyPr wrap="none" anchor="ctr"/>
          <a:lstStyle/>
          <a:p>
            <a:pPr algn="ctr"/>
            <a:endParaRPr kumimoji="1" lang="es-CO" b="0" i="0"/>
          </a:p>
        </p:txBody>
      </p:sp>
      <p:sp>
        <p:nvSpPr>
          <p:cNvPr id="5126" name="AutoShape 6"/>
          <p:cNvSpPr>
            <a:spLocks noChangeArrowheads="1"/>
          </p:cNvSpPr>
          <p:nvPr/>
        </p:nvSpPr>
        <p:spPr bwMode="ltGray">
          <a:xfrm>
            <a:off x="434975" y="6350"/>
            <a:ext cx="77788" cy="2235200"/>
          </a:xfrm>
          <a:prstGeom prst="roundRect">
            <a:avLst>
              <a:gd name="adj" fmla="val 50000"/>
            </a:avLst>
          </a:prstGeom>
          <a:solidFill>
            <a:schemeClr val="bg2"/>
          </a:solidFill>
          <a:ln w="9525">
            <a:noFill/>
            <a:round/>
            <a:headEnd/>
            <a:tailEnd/>
          </a:ln>
          <a:effectLst/>
        </p:spPr>
        <p:txBody>
          <a:bodyPr wrap="none" anchor="ctr"/>
          <a:lstStyle/>
          <a:p>
            <a:pPr algn="ctr"/>
            <a:endParaRPr kumimoji="1" lang="es-CO" b="0" i="0"/>
          </a:p>
        </p:txBody>
      </p:sp>
      <p:sp>
        <p:nvSpPr>
          <p:cNvPr id="5127" name="AutoShape 7"/>
          <p:cNvSpPr>
            <a:spLocks noChangeArrowheads="1"/>
          </p:cNvSpPr>
          <p:nvPr/>
        </p:nvSpPr>
        <p:spPr bwMode="ltGray">
          <a:xfrm>
            <a:off x="2830513" y="6477000"/>
            <a:ext cx="3481387" cy="77788"/>
          </a:xfrm>
          <a:prstGeom prst="roundRect">
            <a:avLst>
              <a:gd name="adj" fmla="val 50000"/>
            </a:avLst>
          </a:prstGeom>
          <a:solidFill>
            <a:schemeClr val="bg2"/>
          </a:solidFill>
          <a:ln w="9525">
            <a:noFill/>
            <a:round/>
            <a:headEnd/>
            <a:tailEnd/>
          </a:ln>
          <a:effectLst/>
        </p:spPr>
        <p:txBody>
          <a:bodyPr wrap="none" anchor="ctr"/>
          <a:lstStyle/>
          <a:p>
            <a:pPr algn="ctr"/>
            <a:endParaRPr kumimoji="1" lang="es-CO" b="0" i="0"/>
          </a:p>
        </p:txBody>
      </p:sp>
      <p:sp>
        <p:nvSpPr>
          <p:cNvPr id="5128" name="Rectangle 8" descr="Large confetti"/>
          <p:cNvSpPr>
            <a:spLocks noChangeArrowheads="1"/>
          </p:cNvSpPr>
          <p:nvPr/>
        </p:nvSpPr>
        <p:spPr bwMode="ltGray">
          <a:xfrm>
            <a:off x="4095750" y="6427788"/>
            <a:ext cx="949325" cy="176212"/>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endParaRPr kumimoji="1" lang="es-CO" b="0" i="0"/>
          </a:p>
        </p:txBody>
      </p:sp>
      <p:sp>
        <p:nvSpPr>
          <p:cNvPr id="5129" name="Rectangle 9" descr="Large confetti"/>
          <p:cNvSpPr>
            <a:spLocks noGrp="1" noChangeArrowheads="1"/>
          </p:cNvSpPr>
          <p:nvPr>
            <p:ph type="ctrTitle"/>
          </p:nvPr>
        </p:nvSpPr>
        <p:spPr>
          <a:xfrm>
            <a:off x="685800" y="506413"/>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es-ES"/>
              <a:t>Haga clic para modificar el estilo de título del patrón</a:t>
            </a:r>
          </a:p>
        </p:txBody>
      </p:sp>
      <p:sp>
        <p:nvSpPr>
          <p:cNvPr id="5130" name="Rectangle 10"/>
          <p:cNvSpPr>
            <a:spLocks noGrp="1" noChangeArrowheads="1"/>
          </p:cNvSpPr>
          <p:nvPr>
            <p:ph type="subTitle" idx="1"/>
          </p:nvPr>
        </p:nvSpPr>
        <p:spPr>
          <a:xfrm>
            <a:off x="838200" y="2133600"/>
            <a:ext cx="7467600" cy="4038600"/>
          </a:xfrm>
        </p:spPr>
        <p:txBody>
          <a:bodyPr/>
          <a:lstStyle>
            <a:lvl1pPr marL="0" indent="0" algn="ctr">
              <a:buFontTx/>
              <a:buNone/>
              <a:defRPr/>
            </a:lvl1pPr>
          </a:lstStyle>
          <a:p>
            <a:r>
              <a:rPr lang="es-ES"/>
              <a:t>Haga clic para modificar el estilo de subtítulo del patrón</a:t>
            </a:r>
          </a:p>
        </p:txBody>
      </p:sp>
      <p:sp>
        <p:nvSpPr>
          <p:cNvPr id="5131" name="Rectangle 11"/>
          <p:cNvSpPr>
            <a:spLocks noGrp="1" noChangeArrowheads="1"/>
          </p:cNvSpPr>
          <p:nvPr>
            <p:ph type="dt" sz="half" idx="2"/>
          </p:nvPr>
        </p:nvSpPr>
        <p:spPr/>
        <p:txBody>
          <a:bodyPr/>
          <a:lstStyle>
            <a:lvl1pPr>
              <a:defRPr/>
            </a:lvl1pPr>
          </a:lstStyle>
          <a:p>
            <a:endParaRPr lang="es-ES"/>
          </a:p>
        </p:txBody>
      </p:sp>
      <p:sp>
        <p:nvSpPr>
          <p:cNvPr id="5132" name="Rectangle 12"/>
          <p:cNvSpPr>
            <a:spLocks noGrp="1" noChangeArrowheads="1"/>
          </p:cNvSpPr>
          <p:nvPr>
            <p:ph type="ftr" sz="quarter" idx="3"/>
          </p:nvPr>
        </p:nvSpPr>
        <p:spPr/>
        <p:txBody>
          <a:bodyPr/>
          <a:lstStyle>
            <a:lvl1pPr>
              <a:defRPr/>
            </a:lvl1pPr>
          </a:lstStyle>
          <a:p>
            <a:endParaRPr lang="es-ES"/>
          </a:p>
        </p:txBody>
      </p:sp>
      <p:sp>
        <p:nvSpPr>
          <p:cNvPr id="5133" name="Rectangle 13"/>
          <p:cNvSpPr>
            <a:spLocks noGrp="1" noChangeArrowheads="1"/>
          </p:cNvSpPr>
          <p:nvPr>
            <p:ph type="sldNum" sz="quarter" idx="4"/>
          </p:nvPr>
        </p:nvSpPr>
        <p:spPr>
          <a:xfrm>
            <a:off x="6553200" y="6248400"/>
            <a:ext cx="1905000" cy="457200"/>
          </a:xfrm>
          <a:noFill/>
        </p:spPr>
        <p:txBody>
          <a:bodyPr anchor="b" anchorCtr="0"/>
          <a:lstStyle>
            <a:lvl1pPr>
              <a:defRPr>
                <a:solidFill>
                  <a:schemeClr val="tx1"/>
                </a:solidFill>
              </a:defRPr>
            </a:lvl1pPr>
          </a:lstStyle>
          <a:p>
            <a:fld id="{B8EB5ACA-F49E-405E-8B0B-C0FF970ABAF6}"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517342E-0D53-4E14-80AA-9D2C1DC6C139}"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21488" y="284163"/>
            <a:ext cx="2044700" cy="6345237"/>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85800" y="284163"/>
            <a:ext cx="5983288" cy="63452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7FCAF71-4683-4150-9CBE-05974986BA9E}"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ítulo, texto y clip multimedia">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163"/>
            <a:ext cx="8180388" cy="858837"/>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1371600"/>
            <a:ext cx="38100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medios"/>
          <p:cNvSpPr>
            <a:spLocks noGrp="1"/>
          </p:cNvSpPr>
          <p:nvPr>
            <p:ph type="media" sz="half" idx="2"/>
          </p:nvPr>
        </p:nvSpPr>
        <p:spPr>
          <a:xfrm>
            <a:off x="4648200" y="1371600"/>
            <a:ext cx="3810000" cy="5257800"/>
          </a:xfrm>
        </p:spPr>
        <p:txBody>
          <a:bodyPr/>
          <a:lstStyle/>
          <a:p>
            <a:endParaRPr lang="es-CO"/>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534400" y="6248400"/>
            <a:ext cx="533400" cy="609600"/>
          </a:xfrm>
        </p:spPr>
        <p:txBody>
          <a:bodyPr/>
          <a:lstStyle>
            <a:lvl1pPr>
              <a:defRPr/>
            </a:lvl1pPr>
          </a:lstStyle>
          <a:p>
            <a:fld id="{1D4B4696-4E2C-4DCB-BC7E-CEEC366EBA5B}"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284163"/>
            <a:ext cx="8180388" cy="858837"/>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1371600"/>
            <a:ext cx="38100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71600"/>
            <a:ext cx="381000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534400" y="6248400"/>
            <a:ext cx="533400" cy="609600"/>
          </a:xfrm>
        </p:spPr>
        <p:txBody>
          <a:bodyPr/>
          <a:lstStyle>
            <a:lvl1pPr>
              <a:defRPr/>
            </a:lvl1pPr>
          </a:lstStyle>
          <a:p>
            <a:fld id="{F452A684-2E18-49D1-BD58-337BF53C038D}"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FA77DC1-CC23-43D5-A091-86604BF0ACF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A552BF5-07DB-4385-B9D1-BD136164B74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85800" y="1371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371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96E81F9-5813-4395-AEAF-12C9563A5141}"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E0AAA5BF-9878-41C7-A767-2E432C6D4207}"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5FE6EAF7-D720-41E8-8C50-AB3667CC03B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A61857A1-4008-4888-87E9-3AA5CC9BBDE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F1F5C37-34EE-4F05-9194-1ABDE3A0E895}"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B2FBE58-D11D-44FB-A157-353C0876C350}"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2" descr="Large confetti"/>
          <p:cNvSpPr>
            <a:spLocks noGrp="1" noChangeArrowheads="1"/>
          </p:cNvSpPr>
          <p:nvPr>
            <p:ph type="title"/>
          </p:nvPr>
        </p:nvSpPr>
        <p:spPr bwMode="auto">
          <a:xfrm>
            <a:off x="685800" y="284163"/>
            <a:ext cx="8180388" cy="85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4099" name="Rectangle 3"/>
          <p:cNvSpPr>
            <a:spLocks noGrp="1" noChangeArrowheads="1"/>
          </p:cNvSpPr>
          <p:nvPr>
            <p:ph type="body" idx="1"/>
          </p:nvPr>
        </p:nvSpPr>
        <p:spPr bwMode="auto">
          <a:xfrm>
            <a:off x="685800" y="1371600"/>
            <a:ext cx="7772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i="0"/>
            </a:lvl1pPr>
          </a:lstStyle>
          <a:p>
            <a:endParaRPr lang="es-E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i="0"/>
            </a:lvl1pPr>
          </a:lstStyle>
          <a:p>
            <a:endParaRPr lang="es-ES"/>
          </a:p>
        </p:txBody>
      </p:sp>
      <p:sp>
        <p:nvSpPr>
          <p:cNvPr id="4102" name="Rectangle 6"/>
          <p:cNvSpPr>
            <a:spLocks noChangeArrowheads="1"/>
          </p:cNvSpPr>
          <p:nvPr/>
        </p:nvSpPr>
        <p:spPr bwMode="auto">
          <a:xfrm>
            <a:off x="0" y="1219200"/>
            <a:ext cx="8458200" cy="87313"/>
          </a:xfrm>
          <a:prstGeom prst="rect">
            <a:avLst/>
          </a:prstGeom>
          <a:solidFill>
            <a:schemeClr val="bg2"/>
          </a:solidFill>
          <a:ln w="9525">
            <a:noFill/>
            <a:miter lim="800000"/>
            <a:headEnd/>
            <a:tailEnd/>
          </a:ln>
          <a:effectLst/>
        </p:spPr>
        <p:txBody>
          <a:bodyPr wrap="none" anchor="ctr"/>
          <a:lstStyle/>
          <a:p>
            <a:pPr algn="ctr"/>
            <a:endParaRPr kumimoji="1" lang="es-CO" b="0" i="0"/>
          </a:p>
        </p:txBody>
      </p:sp>
      <p:sp>
        <p:nvSpPr>
          <p:cNvPr id="4103" name="Rectangle 7" descr="Large confetti"/>
          <p:cNvSpPr>
            <a:spLocks noChangeArrowheads="1"/>
          </p:cNvSpPr>
          <p:nvPr/>
        </p:nvSpPr>
        <p:spPr bwMode="ltGray">
          <a:xfrm>
            <a:off x="228600" y="0"/>
            <a:ext cx="381000" cy="1524000"/>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endParaRPr kumimoji="1" lang="es-CO" b="0" i="0"/>
          </a:p>
        </p:txBody>
      </p:sp>
      <p:sp>
        <p:nvSpPr>
          <p:cNvPr id="4104" name="Rectangle 8"/>
          <p:cNvSpPr>
            <a:spLocks noChangeArrowheads="1"/>
          </p:cNvSpPr>
          <p:nvPr/>
        </p:nvSpPr>
        <p:spPr bwMode="auto">
          <a:xfrm>
            <a:off x="7067550" y="6778625"/>
            <a:ext cx="2076450" cy="79375"/>
          </a:xfrm>
          <a:prstGeom prst="rect">
            <a:avLst/>
          </a:prstGeom>
          <a:solidFill>
            <a:schemeClr val="bg2"/>
          </a:solidFill>
          <a:ln w="9525">
            <a:noFill/>
            <a:miter lim="800000"/>
            <a:headEnd/>
            <a:tailEnd/>
          </a:ln>
          <a:effectLst/>
        </p:spPr>
        <p:txBody>
          <a:bodyPr wrap="none" anchor="ctr"/>
          <a:lstStyle/>
          <a:p>
            <a:pPr algn="ctr"/>
            <a:endParaRPr kumimoji="1" lang="es-CO" b="0" i="0"/>
          </a:p>
        </p:txBody>
      </p:sp>
      <p:sp>
        <p:nvSpPr>
          <p:cNvPr id="4105" name="Rectangle 9" descr="Large confetti"/>
          <p:cNvSpPr>
            <a:spLocks noGrp="1" noChangeArrowheads="1"/>
          </p:cNvSpPr>
          <p:nvPr>
            <p:ph type="sldNum" sz="quarter" idx="4"/>
          </p:nvPr>
        </p:nvSpPr>
        <p:spPr bwMode="auto">
          <a:xfrm>
            <a:off x="85344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b="0" i="0">
                <a:solidFill>
                  <a:schemeClr val="bg1"/>
                </a:solidFill>
              </a:defRPr>
            </a:lvl1pPr>
          </a:lstStyle>
          <a:p>
            <a:fld id="{D518FD99-4E21-477B-96CE-2B9A8D81CBC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hyperlink" Target="http://bp3.blogger.com/_toLv4jxcO_M/R6W40bVblCI/AAAAAAAAAbs/hGuu9LzSYvg/s1600-h/6mat001il.gif" TargetMode="Externa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shutterstock.es/subscribe.mhtml"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0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01_02_NUMEROS.ppt"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docente.ucol.mx/grios/aritmetica/numenatu.htm" TargetMode="External"/><Relationship Id="rId2" Type="http://schemas.openxmlformats.org/officeDocument/2006/relationships/hyperlink" Target="http://descartes.cnice.mec.es/indice_ud.php" TargetMode="External"/><Relationship Id="rId1" Type="http://schemas.openxmlformats.org/officeDocument/2006/relationships/slideLayout" Target="../slideLayouts/slideLayout2.xml"/><Relationship Id="rId5" Type="http://schemas.openxmlformats.org/officeDocument/2006/relationships/hyperlink" Target="http://descartes.cnice.mec.es/materiales_didacticos/Naturales_complejos/index1.htm" TargetMode="External"/><Relationship Id="rId4" Type="http://schemas.openxmlformats.org/officeDocument/2006/relationships/hyperlink" Target="http://matesactivas.blogspot.com/2008/01/ordenar-nmeros-naturales.html"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maralboran.org/wikipedia/index.php/N%C3%BAmeros_naturales" TargetMode="External"/><Relationship Id="rId2" Type="http://schemas.openxmlformats.org/officeDocument/2006/relationships/hyperlink" Target="http://descartes.cnice.mec.es/materiales_didacticos/enterosdesp/index.htm" TargetMode="External"/><Relationship Id="rId1" Type="http://schemas.openxmlformats.org/officeDocument/2006/relationships/slideLayout" Target="../slideLayouts/slideLayout2.xml"/><Relationship Id="rId4" Type="http://schemas.openxmlformats.org/officeDocument/2006/relationships/hyperlink" Target="http://es.wikipedia.org/wiki/N%C3%BAmero_primo"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escartes.cnice.mec.es/materiales_didacticos/divisibilidad/factores_primos.htm" TargetMode="External"/><Relationship Id="rId2" Type="http://schemas.openxmlformats.org/officeDocument/2006/relationships/hyperlink" Target="http://www.escolar.com/avanzado/matema065.htm" TargetMode="External"/><Relationship Id="rId1" Type="http://schemas.openxmlformats.org/officeDocument/2006/relationships/slideLayout" Target="../slideLayouts/slideLayout2.xml"/><Relationship Id="rId5" Type="http://schemas.openxmlformats.org/officeDocument/2006/relationships/hyperlink" Target="http://www.escolar.com/matem/06division.htm" TargetMode="External"/><Relationship Id="rId4" Type="http://schemas.openxmlformats.org/officeDocument/2006/relationships/hyperlink" Target="http://www.thatquiz.org/e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gratisweb.com/cristy58/matematica.htm" TargetMode="External"/><Relationship Id="rId2" Type="http://schemas.openxmlformats.org/officeDocument/2006/relationships/hyperlink" Target="http://www.planetamatematico.com/index.php?option=com_content&amp;task=view&amp;id=526&amp;Itemid=135" TargetMode="External"/><Relationship Id="rId1" Type="http://schemas.openxmlformats.org/officeDocument/2006/relationships/slideLayout" Target="../slideLayouts/slideLayout2.xml"/><Relationship Id="rId5" Type="http://schemas.openxmlformats.org/officeDocument/2006/relationships/hyperlink" Target="http://www.mequieres.com/wordpress/?p=17" TargetMode="External"/><Relationship Id="rId4" Type="http://schemas.openxmlformats.org/officeDocument/2006/relationships/hyperlink" Target="http://www.rena.edu.ve/primeraetapa/Matematica/numero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mx/imgres?imgurl=http://hugoherci.files.wordpress.com/2006/09/canicas-01.jpg&amp;imgrefurl=http://www.pokeyplay.com/comunidad/index.php?showtopic=17646&amp;st=20&amp;p=202010&amp;&amp;h=690&amp;w=443&amp;sz=88&amp;tbnid=c2zHVh_kCpmgRM:&amp;tbnh=139&amp;tbnw=89&amp;prev=/images?q=imagen+canicas&amp;um=1&amp;start=2&amp;sa=X&amp;oi=images&amp;ct=image&amp;cd=2"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scartes.cnice.mec.es/materiales_didacticos/naturales1/natural.htm"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s.wikipedia.org/wiki/Operad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descartes.cnice.mec.es/materiales_didacticos/naturales1/suma.ht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descartes.cnice.mec.es/materiales_didacticos/naturales1/propieda.htm"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descartes.cnice.mec.es/materiales_didacticos/naturales1/3x3acn.htm"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descartes.cnice.mec.es/materiales_didacticos/naturales1/3x3asn.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descartes.cnice.mec.es/materiales_didacticos/naturales1/3x3an3x3.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descartes.cnice.mec.es/materiales_didacticos/naturales1/e3ac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descartes.cnice.mec.es/materiales_didacticos/naturales1/e5ac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_CURSOS/P_MATE1/MULTIPLICACION%20ARABE.avi"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_CURSOS/P_MATE1/MULTIPLICACION%20ARABE.avi" TargetMode="External"/><Relationship Id="rId2" Type="http://schemas.openxmlformats.org/officeDocument/2006/relationships/slideLayout" Target="../slideLayouts/slideLayout12.xml"/><Relationship Id="rId1" Type="http://schemas.openxmlformats.org/officeDocument/2006/relationships/video" Target="file:///C:\Documents%20and%20Settings\Administrador\Mis%20documentos\_CURSO\P_MATE1\MULTIPLICACION%20ARABE.avi"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atton.es/imagenes/jpg/mcb_vd10054.html/sok-arco%20y%20flecha"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descartes.cnice.mec.es/materiales_didacticos/potencia/producto.htm"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descartes.cnice.mec.es/materiales_didacticos/potencia/prueba.htm"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descartes.cnice.mec.es/materiales_didacticos/potencia/juegos.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descartes.cnice.mec.es/materiales_didacticos/naturales1/restas.ht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descartes.cnice.mec.es/materiales_didacticos/naturales1/3x3arn.ht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descartes.cnice.mec.es/materiales_didacticos/naturales1/3x3rn3x3.ht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8" Type="http://schemas.openxmlformats.org/officeDocument/2006/relationships/hyperlink" Target="http://descartes.cnice.mec.es/materiales_didacticos/divisibilidad/division.htm" TargetMode="External"/><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95.png"/><Relationship Id="rId4" Type="http://schemas.openxmlformats.org/officeDocument/2006/relationships/image" Target="../media/image94.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6.png"/></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es.wikipedia.org/wiki/Imagen:Conjuntos_04.svg" TargetMode="Externa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78.xml.rels><?xml version="1.0" encoding="UTF-8" standalone="yes"?>
<Relationships xmlns="http://schemas.openxmlformats.org/package/2006/relationships"><Relationship Id="rId3" Type="http://schemas.openxmlformats.org/officeDocument/2006/relationships/hyperlink" Target="http://es.wikipedia.org/wiki/Imagen:Conjuntos_04.sv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7.png"/></Relationships>
</file>

<file path=ppt/slides/_rels/slide7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es.wikipedia.org/wiki/Criba_de_Erat%C3%B3stene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hyperlink" Target="http://es.wikipedia.org/wiki/Imagen:Animation_Sieb_des_Eratosthenes.gi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descartes.cnice.mec.es/materiales_didacticos/divisibilidad/factores_primos.ht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6mat001il">
            <a:hlinkClick r:id="rId2"/>
          </p:cNvPr>
          <p:cNvPicPr>
            <a:picLocks noChangeAspect="1" noChangeArrowheads="1"/>
          </p:cNvPicPr>
          <p:nvPr/>
        </p:nvPicPr>
        <p:blipFill>
          <a:blip r:embed="rId3" cstate="print"/>
          <a:srcRect/>
          <a:stretch>
            <a:fillRect/>
          </a:stretch>
        </p:blipFill>
        <p:spPr bwMode="auto">
          <a:xfrm>
            <a:off x="250825" y="2089150"/>
            <a:ext cx="8497888" cy="4652963"/>
          </a:xfrm>
          <a:prstGeom prst="rect">
            <a:avLst/>
          </a:prstGeom>
          <a:noFill/>
        </p:spPr>
      </p:pic>
      <p:pic>
        <p:nvPicPr>
          <p:cNvPr id="2065" name="Picture 17" descr="stock photo : Close-Up Of Abacus">
            <a:hlinkClick r:id="rId4"/>
          </p:cNvPr>
          <p:cNvPicPr>
            <a:picLocks noChangeAspect="1" noChangeArrowheads="1"/>
          </p:cNvPicPr>
          <p:nvPr/>
        </p:nvPicPr>
        <p:blipFill>
          <a:blip r:embed="rId5" cstate="print">
            <a:lum bright="30000"/>
          </a:blip>
          <a:srcRect b="4965"/>
          <a:stretch>
            <a:fillRect/>
          </a:stretch>
        </p:blipFill>
        <p:spPr bwMode="auto">
          <a:xfrm>
            <a:off x="0" y="2205038"/>
            <a:ext cx="2857500" cy="4254500"/>
          </a:xfrm>
          <a:prstGeom prst="rect">
            <a:avLst/>
          </a:prstGeom>
          <a:noFill/>
        </p:spPr>
      </p:pic>
      <p:sp>
        <p:nvSpPr>
          <p:cNvPr id="2050" name="Rectangle 2" descr="Large confetti"/>
          <p:cNvSpPr>
            <a:spLocks noGrp="1" noChangeArrowheads="1"/>
          </p:cNvSpPr>
          <p:nvPr>
            <p:ph type="ctrTitle"/>
          </p:nvPr>
        </p:nvSpPr>
        <p:spPr/>
        <p:txBody>
          <a:bodyPr/>
          <a:lstStyle/>
          <a:p>
            <a:r>
              <a:rPr lang="es-ES_tradnl"/>
              <a:t>LOS NUMEROS</a:t>
            </a:r>
          </a:p>
        </p:txBody>
      </p:sp>
      <p:pic>
        <p:nvPicPr>
          <p:cNvPr id="2053" name="Picture 5" descr="x_ico1"/>
          <p:cNvPicPr>
            <a:picLocks noChangeAspect="1" noChangeArrowheads="1" noCrop="1"/>
          </p:cNvPicPr>
          <p:nvPr/>
        </p:nvPicPr>
        <p:blipFill>
          <a:blip r:embed="rId6" cstate="print"/>
          <a:srcRect/>
          <a:stretch>
            <a:fillRect/>
          </a:stretch>
        </p:blipFill>
        <p:spPr bwMode="auto">
          <a:xfrm>
            <a:off x="1187450" y="2636838"/>
            <a:ext cx="3384550" cy="3384550"/>
          </a:xfrm>
          <a:prstGeom prst="rect">
            <a:avLst/>
          </a:prstGeom>
          <a:noFill/>
        </p:spPr>
      </p:pic>
      <p:pic>
        <p:nvPicPr>
          <p:cNvPr id="2054" name="Picture 6" descr="x_ico2"/>
          <p:cNvPicPr>
            <a:picLocks noChangeAspect="1" noChangeArrowheads="1" noCrop="1"/>
          </p:cNvPicPr>
          <p:nvPr/>
        </p:nvPicPr>
        <p:blipFill>
          <a:blip r:embed="rId7" cstate="print"/>
          <a:srcRect/>
          <a:stretch>
            <a:fillRect/>
          </a:stretch>
        </p:blipFill>
        <p:spPr bwMode="auto">
          <a:xfrm>
            <a:off x="6372225" y="4221163"/>
            <a:ext cx="1366838" cy="1366837"/>
          </a:xfrm>
          <a:prstGeom prst="rect">
            <a:avLst/>
          </a:prstGeom>
          <a:noFill/>
        </p:spPr>
      </p:pic>
      <p:pic>
        <p:nvPicPr>
          <p:cNvPr id="2055" name="Picture 7" descr="x_ico3"/>
          <p:cNvPicPr>
            <a:picLocks noChangeAspect="1" noChangeArrowheads="1" noCrop="1"/>
          </p:cNvPicPr>
          <p:nvPr/>
        </p:nvPicPr>
        <p:blipFill>
          <a:blip r:embed="rId8" cstate="print"/>
          <a:srcRect/>
          <a:stretch>
            <a:fillRect/>
          </a:stretch>
        </p:blipFill>
        <p:spPr bwMode="auto">
          <a:xfrm>
            <a:off x="5076825" y="2349500"/>
            <a:ext cx="1379538" cy="1379538"/>
          </a:xfrm>
          <a:prstGeom prst="rect">
            <a:avLst/>
          </a:prstGeom>
          <a:noFill/>
        </p:spPr>
      </p:pic>
      <p:grpSp>
        <p:nvGrpSpPr>
          <p:cNvPr id="2063" name="Group 15"/>
          <p:cNvGrpSpPr>
            <a:grpSpLocks/>
          </p:cNvGrpSpPr>
          <p:nvPr/>
        </p:nvGrpSpPr>
        <p:grpSpPr bwMode="auto">
          <a:xfrm>
            <a:off x="5867400" y="3141663"/>
            <a:ext cx="2592388" cy="3382962"/>
            <a:chOff x="3696" y="1979"/>
            <a:chExt cx="1633" cy="2131"/>
          </a:xfrm>
        </p:grpSpPr>
        <p:sp>
          <p:nvSpPr>
            <p:cNvPr id="2062" name="Rectangle 14"/>
            <p:cNvSpPr>
              <a:spLocks noChangeArrowheads="1"/>
            </p:cNvSpPr>
            <p:nvPr/>
          </p:nvSpPr>
          <p:spPr bwMode="auto">
            <a:xfrm>
              <a:off x="3696" y="1979"/>
              <a:ext cx="1633" cy="2131"/>
            </a:xfrm>
            <a:prstGeom prst="rect">
              <a:avLst/>
            </a:prstGeom>
            <a:solidFill>
              <a:srgbClr val="CC99FF">
                <a:alpha val="33000"/>
              </a:srgbClr>
            </a:solidFill>
            <a:ln w="9525">
              <a:noFill/>
              <a:miter lim="800000"/>
              <a:headEnd/>
              <a:tailEnd/>
            </a:ln>
            <a:effectLst/>
          </p:spPr>
          <p:txBody>
            <a:bodyPr wrap="none" anchor="ctr"/>
            <a:lstStyle/>
            <a:p>
              <a:endParaRPr lang="es-CO"/>
            </a:p>
          </p:txBody>
        </p:sp>
        <p:pic>
          <p:nvPicPr>
            <p:cNvPr id="2061" name="Picture 13" descr="ninosnumerogif"/>
            <p:cNvPicPr>
              <a:picLocks noChangeAspect="1" noChangeArrowheads="1"/>
            </p:cNvPicPr>
            <p:nvPr/>
          </p:nvPicPr>
          <p:blipFill>
            <a:blip r:embed="rId9" cstate="print"/>
            <a:srcRect/>
            <a:stretch>
              <a:fillRect/>
            </a:stretch>
          </p:blipFill>
          <p:spPr bwMode="auto">
            <a:xfrm>
              <a:off x="3742" y="2024"/>
              <a:ext cx="1501" cy="1996"/>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descr="Large confetti"/>
          <p:cNvSpPr>
            <a:spLocks noGrp="1" noChangeArrowheads="1"/>
          </p:cNvSpPr>
          <p:nvPr>
            <p:ph type="title"/>
          </p:nvPr>
        </p:nvSpPr>
        <p:spPr/>
        <p:txBody>
          <a:bodyPr/>
          <a:lstStyle/>
          <a:p>
            <a:r>
              <a:rPr lang="es-ES_tradnl"/>
              <a:t>NUMEROS NATURALES</a:t>
            </a:r>
          </a:p>
        </p:txBody>
      </p:sp>
      <p:sp>
        <p:nvSpPr>
          <p:cNvPr id="135171" name="Rectangle 3"/>
          <p:cNvSpPr>
            <a:spLocks noGrp="1" noChangeArrowheads="1"/>
          </p:cNvSpPr>
          <p:nvPr>
            <p:ph type="body" idx="1"/>
          </p:nvPr>
        </p:nvSpPr>
        <p:spPr/>
        <p:txBody>
          <a:bodyPr/>
          <a:lstStyle/>
          <a:p>
            <a:r>
              <a:rPr lang="es-ES_tradnl"/>
              <a:t>Indicar el valor del dígito dependiendo de su posición:</a:t>
            </a:r>
          </a:p>
          <a:p>
            <a:pPr>
              <a:buFontTx/>
              <a:buNone/>
            </a:pPr>
            <a:endParaRPr lang="es-ES_tradnl"/>
          </a:p>
        </p:txBody>
      </p:sp>
      <p:pic>
        <p:nvPicPr>
          <p:cNvPr id="135173" name="Picture 5"/>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1331913" y="2636838"/>
            <a:ext cx="2143125" cy="3671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descr="Large confetti"/>
          <p:cNvSpPr>
            <a:spLocks noGrp="1" noChangeArrowheads="1"/>
          </p:cNvSpPr>
          <p:nvPr>
            <p:ph type="title"/>
          </p:nvPr>
        </p:nvSpPr>
        <p:spPr/>
        <p:txBody>
          <a:bodyPr/>
          <a:lstStyle/>
          <a:p>
            <a:r>
              <a:rPr lang="es-ES_tradnl"/>
              <a:t>NUMEROS NATURALES</a:t>
            </a:r>
          </a:p>
        </p:txBody>
      </p:sp>
      <p:sp>
        <p:nvSpPr>
          <p:cNvPr id="122883" name="Rectangle 3"/>
          <p:cNvSpPr>
            <a:spLocks noGrp="1" noChangeArrowheads="1"/>
          </p:cNvSpPr>
          <p:nvPr>
            <p:ph type="body" idx="1"/>
          </p:nvPr>
        </p:nvSpPr>
        <p:spPr>
          <a:xfrm>
            <a:off x="685800" y="1371600"/>
            <a:ext cx="5181600" cy="5257800"/>
          </a:xfrm>
        </p:spPr>
        <p:txBody>
          <a:bodyPr/>
          <a:lstStyle/>
          <a:p>
            <a:r>
              <a:rPr lang="es-ES_tradnl" b="1"/>
              <a:t>Mínimo común múltiplo de dos números.</a:t>
            </a:r>
          </a:p>
          <a:p>
            <a:pPr>
              <a:buFontTx/>
              <a:buNone/>
            </a:pPr>
            <a:endParaRPr lang="es-ES_tradnl" sz="1000" b="1"/>
          </a:p>
          <a:p>
            <a:pPr>
              <a:buFontTx/>
              <a:buNone/>
            </a:pPr>
            <a:r>
              <a:rPr lang="es-ES_tradnl"/>
              <a:t>Mínimo común múltiplo </a:t>
            </a:r>
            <a:r>
              <a:rPr lang="es-ES_tradnl" b="1" i="1"/>
              <a:t>m.c.m.</a:t>
            </a:r>
            <a:r>
              <a:rPr lang="es-ES_tradnl"/>
              <a:t> de dos números son todos los divisores de ambos números. </a:t>
            </a:r>
          </a:p>
          <a:p>
            <a:pPr>
              <a:buFontTx/>
              <a:buNone/>
            </a:pPr>
            <a:r>
              <a:rPr lang="es-ES_tradnl"/>
              <a:t>Descompondremos los números en producto de factores primos. </a:t>
            </a:r>
          </a:p>
        </p:txBody>
      </p:sp>
      <p:pic>
        <p:nvPicPr>
          <p:cNvPr id="122886" name="Picture 6"/>
          <p:cNvPicPr>
            <a:picLocks noChangeAspect="1" noChangeArrowheads="1"/>
          </p:cNvPicPr>
          <p:nvPr/>
        </p:nvPicPr>
        <p:blipFill>
          <a:blip r:embed="rId2" cstate="print"/>
          <a:srcRect/>
          <a:stretch>
            <a:fillRect/>
          </a:stretch>
        </p:blipFill>
        <p:spPr bwMode="auto">
          <a:xfrm>
            <a:off x="6227763" y="4149725"/>
            <a:ext cx="431800" cy="287338"/>
          </a:xfrm>
          <a:prstGeom prst="rect">
            <a:avLst/>
          </a:prstGeom>
          <a:noFill/>
          <a:ln w="9525">
            <a:noFill/>
            <a:miter lim="800000"/>
            <a:headEnd/>
            <a:tailEnd/>
          </a:ln>
          <a:effectLst/>
        </p:spPr>
      </p:pic>
      <p:pic>
        <p:nvPicPr>
          <p:cNvPr id="122887" name="Picture 7"/>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5726113" y="2060575"/>
            <a:ext cx="3135312" cy="316865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descr="Large confetti"/>
          <p:cNvSpPr>
            <a:spLocks noGrp="1" noChangeArrowheads="1"/>
          </p:cNvSpPr>
          <p:nvPr>
            <p:ph type="title"/>
          </p:nvPr>
        </p:nvSpPr>
        <p:spPr/>
        <p:txBody>
          <a:bodyPr/>
          <a:lstStyle/>
          <a:p>
            <a:r>
              <a:rPr lang="es-ES_tradnl"/>
              <a:t>NUMEROS NATURALES</a:t>
            </a:r>
          </a:p>
        </p:txBody>
      </p:sp>
      <p:sp>
        <p:nvSpPr>
          <p:cNvPr id="123907" name="Rectangle 3"/>
          <p:cNvSpPr>
            <a:spLocks noGrp="1" noChangeArrowheads="1"/>
          </p:cNvSpPr>
          <p:nvPr>
            <p:ph type="body" idx="1"/>
          </p:nvPr>
        </p:nvSpPr>
        <p:spPr>
          <a:xfrm>
            <a:off x="685800" y="1371600"/>
            <a:ext cx="5181600" cy="5257800"/>
          </a:xfrm>
        </p:spPr>
        <p:txBody>
          <a:bodyPr/>
          <a:lstStyle/>
          <a:p>
            <a:r>
              <a:rPr lang="es-ES_tradnl" b="1"/>
              <a:t>Mínimo común múltiplo de dos números.</a:t>
            </a:r>
          </a:p>
          <a:p>
            <a:pPr>
              <a:buFontTx/>
              <a:buNone/>
            </a:pPr>
            <a:endParaRPr lang="es-ES_tradnl" sz="1000" b="1"/>
          </a:p>
          <a:p>
            <a:pPr>
              <a:buFontTx/>
              <a:buNone/>
            </a:pPr>
            <a:r>
              <a:rPr lang="es-ES_tradnl"/>
              <a:t>El mínimo común múltiplo </a:t>
            </a:r>
            <a:r>
              <a:rPr lang="es-ES_tradnl" b="1"/>
              <a:t>m.c.m.</a:t>
            </a:r>
            <a:r>
              <a:rPr lang="es-ES_tradnl"/>
              <a:t> es el producto de todos los factores primos de ambos números. </a:t>
            </a:r>
          </a:p>
        </p:txBody>
      </p:sp>
      <p:pic>
        <p:nvPicPr>
          <p:cNvPr id="123909" name="Picture 5"/>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5724525" y="1700213"/>
            <a:ext cx="3097213" cy="3960812"/>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descr="Large confetti"/>
          <p:cNvSpPr>
            <a:spLocks noGrp="1" noChangeArrowheads="1"/>
          </p:cNvSpPr>
          <p:nvPr>
            <p:ph type="title"/>
          </p:nvPr>
        </p:nvSpPr>
        <p:spPr/>
        <p:txBody>
          <a:bodyPr/>
          <a:lstStyle/>
          <a:p>
            <a:r>
              <a:rPr lang="es-ES_tradnl"/>
              <a:t>NUMEROS NATURALES</a:t>
            </a:r>
          </a:p>
        </p:txBody>
      </p:sp>
      <p:sp>
        <p:nvSpPr>
          <p:cNvPr id="124931" name="Rectangle 3"/>
          <p:cNvSpPr>
            <a:spLocks noGrp="1" noChangeArrowheads="1"/>
          </p:cNvSpPr>
          <p:nvPr>
            <p:ph type="body" idx="1"/>
          </p:nvPr>
        </p:nvSpPr>
        <p:spPr/>
        <p:txBody>
          <a:bodyPr/>
          <a:lstStyle/>
          <a:p>
            <a:r>
              <a:rPr lang="es-ES_tradnl" b="1"/>
              <a:t>Mínimo común múltiplo de dos números.</a:t>
            </a:r>
          </a:p>
          <a:p>
            <a:pPr>
              <a:buFontTx/>
              <a:buNone/>
            </a:pPr>
            <a:endParaRPr lang="es-ES_tradnl" sz="1000" b="1"/>
          </a:p>
          <a:p>
            <a:pPr>
              <a:buFontTx/>
              <a:buNone/>
            </a:pPr>
            <a:r>
              <a:rPr lang="es-ES_tradnl"/>
              <a:t>Obtener el mínimo común múltiplo </a:t>
            </a:r>
            <a:r>
              <a:rPr lang="es-ES_tradnl" b="1"/>
              <a:t>m.c.m.</a:t>
            </a:r>
            <a:r>
              <a:rPr lang="es-ES_tradnl"/>
              <a:t> </a:t>
            </a:r>
          </a:p>
        </p:txBody>
      </p:sp>
      <p:pic>
        <p:nvPicPr>
          <p:cNvPr id="124932" name="Picture 4"/>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684213" y="3051175"/>
            <a:ext cx="1571625" cy="1962150"/>
          </a:xfrm>
          <a:prstGeom prst="rect">
            <a:avLst/>
          </a:prstGeom>
          <a:noFill/>
          <a:ln w="9525">
            <a:noFill/>
            <a:miter lim="800000"/>
            <a:headEnd/>
            <a:tailEnd/>
          </a:ln>
          <a:effectLst/>
        </p:spPr>
      </p:pic>
      <p:pic>
        <p:nvPicPr>
          <p:cNvPr id="124933" name="Picture 5"/>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3276600" y="3141663"/>
            <a:ext cx="1600200" cy="1905000"/>
          </a:xfrm>
          <a:prstGeom prst="rect">
            <a:avLst/>
          </a:prstGeom>
          <a:noFill/>
          <a:ln w="9525">
            <a:noFill/>
            <a:miter lim="800000"/>
            <a:headEnd/>
            <a:tailEnd/>
          </a:ln>
          <a:effectLst/>
        </p:spPr>
      </p:pic>
      <p:pic>
        <p:nvPicPr>
          <p:cNvPr id="124934" name="Picture 6"/>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6156325" y="3068638"/>
            <a:ext cx="1581150" cy="1933575"/>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p:txBody>
          <a:bodyPr/>
          <a:lstStyle/>
          <a:p>
            <a:r>
              <a:rPr lang="es-ES_tradnl"/>
              <a:t>NUMEROS NATURALES</a:t>
            </a:r>
          </a:p>
        </p:txBody>
      </p:sp>
      <p:sp>
        <p:nvSpPr>
          <p:cNvPr id="35843" name="Rectangle 3"/>
          <p:cNvSpPr>
            <a:spLocks noGrp="1" noChangeArrowheads="1"/>
          </p:cNvSpPr>
          <p:nvPr>
            <p:ph type="body" idx="1"/>
          </p:nvPr>
        </p:nvSpPr>
        <p:spPr/>
        <p:txBody>
          <a:bodyPr/>
          <a:lstStyle/>
          <a:p>
            <a:r>
              <a:rPr lang="es-ES_tradnl"/>
              <a:t>De números naturales a números </a:t>
            </a:r>
            <a:r>
              <a:rPr lang="es-ES_tradnl" b="1"/>
              <a:t>Enteros</a:t>
            </a:r>
            <a:r>
              <a:rPr lang="es-ES_tradnl"/>
              <a:t>.</a:t>
            </a:r>
          </a:p>
          <a:p>
            <a:endParaRPr lang="es-ES_tradnl" sz="1000"/>
          </a:p>
          <a:p>
            <a:r>
              <a:rPr lang="es-ES_tradnl"/>
              <a:t>Durante un tiempo los números naturales funcionaron bien para la humanidad, pero no pasó mucho, cuando iniciaron las primeras crisis en el comercio, que necesitaban un nuevo conjunto de números:</a:t>
            </a:r>
          </a:p>
          <a:p>
            <a:endParaRPr lang="es-ES_tradnl"/>
          </a:p>
          <a:p>
            <a:pPr>
              <a:buFontTx/>
              <a:buNone/>
            </a:pPr>
            <a:r>
              <a:rPr lang="es-ES_tradnl"/>
              <a:t>      Los </a:t>
            </a:r>
            <a:r>
              <a:rPr lang="es-ES_tradnl" sz="4000" b="1" i="1"/>
              <a:t>números </a:t>
            </a:r>
            <a:r>
              <a:rPr lang="es-ES_tradnl" sz="4000" b="1" i="1">
                <a:hlinkClick r:id="rId2" action="ppaction://hlinkpres?slideindex=1&amp;slidetitle="/>
              </a:rPr>
              <a:t>ENTEROS</a:t>
            </a:r>
            <a:endParaRPr lang="es-ES_tradnl"/>
          </a:p>
          <a:p>
            <a:endParaRPr lang="es-ES_tradnl"/>
          </a:p>
        </p:txBody>
      </p:sp>
      <p:pic>
        <p:nvPicPr>
          <p:cNvPr id="35846" name="Picture 6" descr="numerosNegativos1"/>
          <p:cNvPicPr>
            <a:picLocks noChangeAspect="1" noChangeArrowheads="1"/>
          </p:cNvPicPr>
          <p:nvPr/>
        </p:nvPicPr>
        <p:blipFill>
          <a:blip r:embed="rId3" cstate="print"/>
          <a:srcRect/>
          <a:stretch>
            <a:fillRect/>
          </a:stretch>
        </p:blipFill>
        <p:spPr bwMode="auto">
          <a:xfrm>
            <a:off x="7019925" y="4581525"/>
            <a:ext cx="1771650" cy="200025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r>
              <a:rPr lang="es-ES_tradnl"/>
              <a:t>BIBLIOGRAFIA</a:t>
            </a:r>
          </a:p>
        </p:txBody>
      </p:sp>
      <p:sp>
        <p:nvSpPr>
          <p:cNvPr id="8195" name="Rectangle 3"/>
          <p:cNvSpPr>
            <a:spLocks noGrp="1" noChangeArrowheads="1"/>
          </p:cNvSpPr>
          <p:nvPr>
            <p:ph type="body" idx="1"/>
          </p:nvPr>
        </p:nvSpPr>
        <p:spPr/>
        <p:txBody>
          <a:bodyPr/>
          <a:lstStyle/>
          <a:p>
            <a:pPr>
              <a:lnSpc>
                <a:spcPct val="90000"/>
              </a:lnSpc>
            </a:pPr>
            <a:r>
              <a:rPr lang="es-ES_tradnl" sz="2800">
                <a:hlinkClick r:id="rId2"/>
              </a:rPr>
              <a:t>http://descartes.cnice.mec.es/indice_ud.php</a:t>
            </a:r>
            <a:endParaRPr lang="es-ES_tradnl" sz="2800"/>
          </a:p>
          <a:p>
            <a:pPr>
              <a:lnSpc>
                <a:spcPct val="90000"/>
              </a:lnSpc>
              <a:buFontTx/>
              <a:buNone/>
            </a:pPr>
            <a:r>
              <a:rPr lang="es-ES_tradnl" sz="2800"/>
              <a:t>(Proyecto Descartes)</a:t>
            </a:r>
          </a:p>
          <a:p>
            <a:pPr>
              <a:lnSpc>
                <a:spcPct val="90000"/>
              </a:lnSpc>
            </a:pPr>
            <a:r>
              <a:rPr lang="es-ES_tradnl" sz="2800">
                <a:hlinkClick r:id="rId3"/>
              </a:rPr>
              <a:t>http://docente.ucol.mx/grios/aritmetica/numenatu.htm#propiedades</a:t>
            </a:r>
            <a:endParaRPr lang="es-ES_tradnl" sz="2800"/>
          </a:p>
          <a:p>
            <a:pPr>
              <a:lnSpc>
                <a:spcPct val="90000"/>
              </a:lnSpc>
              <a:buFontTx/>
              <a:buNone/>
            </a:pPr>
            <a:r>
              <a:rPr lang="es-ES_tradnl" sz="2800"/>
              <a:t>(Matex Website)</a:t>
            </a:r>
          </a:p>
          <a:p>
            <a:pPr>
              <a:lnSpc>
                <a:spcPct val="90000"/>
              </a:lnSpc>
            </a:pPr>
            <a:r>
              <a:rPr lang="es-ES_tradnl" sz="2800">
                <a:hlinkClick r:id="rId4"/>
              </a:rPr>
              <a:t>http://matesactivas.blogspot.com/2008/01/ordenar-nmeros-naturales.html</a:t>
            </a:r>
            <a:endParaRPr lang="es-ES_tradnl" sz="2800"/>
          </a:p>
          <a:p>
            <a:pPr>
              <a:lnSpc>
                <a:spcPct val="90000"/>
              </a:lnSpc>
              <a:buFontTx/>
              <a:buNone/>
            </a:pPr>
            <a:r>
              <a:rPr lang="es-ES_tradnl" sz="2800"/>
              <a:t>(Matemáticas Activas)</a:t>
            </a:r>
          </a:p>
          <a:p>
            <a:pPr>
              <a:lnSpc>
                <a:spcPct val="90000"/>
              </a:lnSpc>
            </a:pPr>
            <a:r>
              <a:rPr lang="es-ES_tradnl" sz="2800">
                <a:hlinkClick r:id="rId5"/>
              </a:rPr>
              <a:t>http://descartes.cnice.mec.es/materiales_didacticos/Naturales_complejos/index1.htm</a:t>
            </a:r>
            <a:endParaRPr lang="es-ES_tradnl" sz="2800"/>
          </a:p>
          <a:p>
            <a:pPr>
              <a:lnSpc>
                <a:spcPct val="90000"/>
              </a:lnSpc>
              <a:buFontTx/>
              <a:buNone/>
            </a:pPr>
            <a:r>
              <a:rPr lang="es-ES_tradnl" sz="2800"/>
              <a:t>(Proyecto Descartes)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p:txBody>
          <a:bodyPr/>
          <a:lstStyle/>
          <a:p>
            <a:r>
              <a:rPr lang="es-ES_tradnl"/>
              <a:t>BIBLIOGRAFIA</a:t>
            </a:r>
          </a:p>
        </p:txBody>
      </p:sp>
      <p:sp>
        <p:nvSpPr>
          <p:cNvPr id="25603" name="Rectangle 3"/>
          <p:cNvSpPr>
            <a:spLocks noGrp="1" noChangeArrowheads="1"/>
          </p:cNvSpPr>
          <p:nvPr>
            <p:ph type="body" idx="1"/>
          </p:nvPr>
        </p:nvSpPr>
        <p:spPr/>
        <p:txBody>
          <a:bodyPr/>
          <a:lstStyle/>
          <a:p>
            <a:pPr>
              <a:lnSpc>
                <a:spcPct val="90000"/>
              </a:lnSpc>
            </a:pPr>
            <a:r>
              <a:rPr lang="es-ES_tradnl">
                <a:hlinkClick r:id="rId2"/>
              </a:rPr>
              <a:t>http://descartes.cnice.mec.es/materiales_didacticos/enterosdesp/index.htm</a:t>
            </a:r>
            <a:endParaRPr lang="es-ES_tradnl"/>
          </a:p>
          <a:p>
            <a:pPr>
              <a:lnSpc>
                <a:spcPct val="90000"/>
              </a:lnSpc>
              <a:buFontTx/>
              <a:buNone/>
            </a:pPr>
            <a:r>
              <a:rPr lang="es-ES_tradnl"/>
              <a:t>(Proyecto Descartes)</a:t>
            </a:r>
          </a:p>
          <a:p>
            <a:pPr>
              <a:lnSpc>
                <a:spcPct val="90000"/>
              </a:lnSpc>
            </a:pPr>
            <a:r>
              <a:rPr lang="es-ES_tradnl">
                <a:hlinkClick r:id="rId3"/>
              </a:rPr>
              <a:t>http://maralboran.org/wikipedia/index.php/N%C3%BAmeros_naturales</a:t>
            </a:r>
            <a:endParaRPr lang="es-ES_tradnl"/>
          </a:p>
          <a:p>
            <a:pPr>
              <a:lnSpc>
                <a:spcPct val="90000"/>
              </a:lnSpc>
              <a:buFontTx/>
              <a:buNone/>
            </a:pPr>
            <a:r>
              <a:rPr lang="es-ES_tradnl"/>
              <a:t>(Enciclopedia común)</a:t>
            </a:r>
          </a:p>
          <a:p>
            <a:pPr>
              <a:lnSpc>
                <a:spcPct val="90000"/>
              </a:lnSpc>
            </a:pPr>
            <a:r>
              <a:rPr lang="es-ES_tradnl">
                <a:hlinkClick r:id="rId4"/>
              </a:rPr>
              <a:t>http://es.wikipedia.org/wiki/N%C3%BAmero_primo</a:t>
            </a:r>
            <a:endParaRPr lang="es-ES_tradnl"/>
          </a:p>
          <a:p>
            <a:pPr>
              <a:lnSpc>
                <a:spcPct val="90000"/>
              </a:lnSpc>
            </a:pPr>
            <a:r>
              <a:rPr lang="es-ES_tradnl"/>
              <a:t>http://thales.cica.es/rd/Recursos/rd98/Matematicas/07/descomponer.html</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Large confetti"/>
          <p:cNvSpPr>
            <a:spLocks noGrp="1" noChangeArrowheads="1"/>
          </p:cNvSpPr>
          <p:nvPr>
            <p:ph type="title"/>
          </p:nvPr>
        </p:nvSpPr>
        <p:spPr/>
        <p:txBody>
          <a:bodyPr/>
          <a:lstStyle/>
          <a:p>
            <a:r>
              <a:rPr lang="es-ES_tradnl"/>
              <a:t>BIBLIOGRAFIA</a:t>
            </a:r>
          </a:p>
        </p:txBody>
      </p:sp>
      <p:sp>
        <p:nvSpPr>
          <p:cNvPr id="72707" name="Rectangle 3"/>
          <p:cNvSpPr>
            <a:spLocks noGrp="1" noChangeArrowheads="1"/>
          </p:cNvSpPr>
          <p:nvPr>
            <p:ph type="body" idx="1"/>
          </p:nvPr>
        </p:nvSpPr>
        <p:spPr/>
        <p:txBody>
          <a:bodyPr/>
          <a:lstStyle/>
          <a:p>
            <a:pPr>
              <a:lnSpc>
                <a:spcPct val="90000"/>
              </a:lnSpc>
            </a:pPr>
            <a:r>
              <a:rPr lang="es-ES_tradnl">
                <a:hlinkClick r:id="rId2"/>
              </a:rPr>
              <a:t>http://www.escolar.com/avanzado/matema065.htm</a:t>
            </a:r>
            <a:endParaRPr lang="es-ES_tradnl"/>
          </a:p>
          <a:p>
            <a:pPr>
              <a:lnSpc>
                <a:spcPct val="90000"/>
              </a:lnSpc>
            </a:pPr>
            <a:r>
              <a:rPr lang="es-ES_tradnl">
                <a:hlinkClick r:id="rId3"/>
              </a:rPr>
              <a:t>http://descartes.cnice.mec.es/materiales_didacticos/divisibilidad/factores_primos.htm</a:t>
            </a:r>
            <a:endParaRPr lang="es-ES_tradnl"/>
          </a:p>
          <a:p>
            <a:pPr>
              <a:lnSpc>
                <a:spcPct val="90000"/>
              </a:lnSpc>
            </a:pPr>
            <a:r>
              <a:rPr lang="es-ES_tradnl"/>
              <a:t>http://tinglado.net/?id=descomposicion-en-factores-primos&amp;page=4</a:t>
            </a:r>
          </a:p>
          <a:p>
            <a:pPr>
              <a:lnSpc>
                <a:spcPct val="90000"/>
              </a:lnSpc>
            </a:pPr>
            <a:r>
              <a:rPr lang="es-ES_tradnl">
                <a:hlinkClick r:id="rId4"/>
              </a:rPr>
              <a:t>http://www.thatquiz.org/es/</a:t>
            </a:r>
            <a:endParaRPr lang="es-ES_tradnl"/>
          </a:p>
          <a:p>
            <a:pPr>
              <a:lnSpc>
                <a:spcPct val="90000"/>
              </a:lnSpc>
              <a:buFontTx/>
              <a:buNone/>
            </a:pPr>
            <a:r>
              <a:rPr lang="es-ES_tradnl"/>
              <a:t>(Matemáticas)</a:t>
            </a:r>
          </a:p>
          <a:p>
            <a:pPr>
              <a:lnSpc>
                <a:spcPct val="90000"/>
              </a:lnSpc>
            </a:pPr>
            <a:r>
              <a:rPr lang="es-ES_tradnl">
                <a:hlinkClick r:id="rId5"/>
              </a:rPr>
              <a:t>http://www.escolar.com/matem/06division.htm#</a:t>
            </a:r>
            <a:endParaRPr lang="es-ES_tradnl"/>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descr="Large confetti"/>
          <p:cNvSpPr>
            <a:spLocks noGrp="1" noChangeArrowheads="1"/>
          </p:cNvSpPr>
          <p:nvPr>
            <p:ph type="title"/>
          </p:nvPr>
        </p:nvSpPr>
        <p:spPr/>
        <p:txBody>
          <a:bodyPr/>
          <a:lstStyle/>
          <a:p>
            <a:r>
              <a:rPr lang="es-ES_tradnl"/>
              <a:t>BIBLIOGRAFIA</a:t>
            </a:r>
          </a:p>
        </p:txBody>
      </p:sp>
      <p:sp>
        <p:nvSpPr>
          <p:cNvPr id="102403" name="Rectangle 3"/>
          <p:cNvSpPr>
            <a:spLocks noGrp="1" noChangeArrowheads="1"/>
          </p:cNvSpPr>
          <p:nvPr>
            <p:ph type="body" idx="1"/>
          </p:nvPr>
        </p:nvSpPr>
        <p:spPr/>
        <p:txBody>
          <a:bodyPr/>
          <a:lstStyle/>
          <a:p>
            <a:r>
              <a:rPr lang="es-ES_tradnl">
                <a:hlinkClick r:id="rId2"/>
              </a:rPr>
              <a:t>http://www.planetamatematico.com/index.php?option=com_content&amp;task=view&amp;id=526&amp;Itemid=135</a:t>
            </a:r>
            <a:endParaRPr lang="es-ES_tradnl"/>
          </a:p>
          <a:p>
            <a:r>
              <a:rPr lang="es-ES_tradnl">
                <a:hlinkClick r:id="rId3"/>
              </a:rPr>
              <a:t>http://www.gratisweb.com/cristy58/matematica.htm</a:t>
            </a:r>
            <a:endParaRPr lang="es-ES_tradnl"/>
          </a:p>
          <a:p>
            <a:r>
              <a:rPr lang="es-ES_tradnl">
                <a:hlinkClick r:id="rId4"/>
              </a:rPr>
              <a:t>http://www.rena.edu.ve/primeraetapa/Matematica/numeros.html</a:t>
            </a:r>
            <a:endParaRPr lang="es-ES_tradnl"/>
          </a:p>
          <a:p>
            <a:r>
              <a:rPr lang="es-ES_tradnl">
                <a:hlinkClick r:id="rId5"/>
              </a:rPr>
              <a:t>http://www.mequieres.com/wordpress/?p=17</a:t>
            </a:r>
            <a:endParaRPr lang="es-ES_trad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r>
              <a:rPr lang="es-ES_tradnl"/>
              <a:t>NUMEROS NATURALES</a:t>
            </a:r>
          </a:p>
        </p:txBody>
      </p:sp>
      <p:sp>
        <p:nvSpPr>
          <p:cNvPr id="18435" name="Rectangle 3"/>
          <p:cNvSpPr>
            <a:spLocks noGrp="1" noChangeArrowheads="1"/>
          </p:cNvSpPr>
          <p:nvPr>
            <p:ph type="body" idx="1"/>
          </p:nvPr>
        </p:nvSpPr>
        <p:spPr/>
        <p:txBody>
          <a:bodyPr/>
          <a:lstStyle/>
          <a:p>
            <a:r>
              <a:rPr lang="es-ES_tradnl" b="1"/>
              <a:t>Representación gráfica de números naturales.</a:t>
            </a:r>
            <a:r>
              <a:rPr lang="es-ES_tradnl"/>
              <a:t> </a:t>
            </a:r>
          </a:p>
          <a:p>
            <a:pPr>
              <a:buFontTx/>
              <a:buNone/>
            </a:pPr>
            <a:r>
              <a:rPr lang="es-ES_tradnl"/>
              <a:t>A los números naturales los representamos mediante puntos sobre una recta, para ello debemos fijar la posición del punto </a:t>
            </a:r>
            <a:r>
              <a:rPr lang="es-ES_tradnl" b="1" i="1"/>
              <a:t>0</a:t>
            </a:r>
            <a:r>
              <a:rPr lang="es-ES_tradnl"/>
              <a:t> y la largura del segmento unidad, que será el segmento que llevaremos sobre la recta sucesivas veces según el valor del número.</a:t>
            </a:r>
          </a:p>
        </p:txBody>
      </p:sp>
      <p:pic>
        <p:nvPicPr>
          <p:cNvPr id="18439" name="Picture 7"/>
          <p:cNvPicPr>
            <a:picLocks noChangeAspect="1" noChangeArrowheads="1"/>
          </p:cNvPicPr>
          <p:nvPr/>
        </p:nvPicPr>
        <p:blipFill>
          <a:blip r:embed="rId2" cstate="print"/>
          <a:srcRect/>
          <a:stretch>
            <a:fillRect/>
          </a:stretch>
        </p:blipFill>
        <p:spPr bwMode="auto">
          <a:xfrm>
            <a:off x="827088" y="5589588"/>
            <a:ext cx="7561262" cy="830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Grp="1" noChangeArrowheads="1"/>
          </p:cNvSpPr>
          <p:nvPr>
            <p:ph type="title"/>
          </p:nvPr>
        </p:nvSpPr>
        <p:spPr/>
        <p:txBody>
          <a:bodyPr/>
          <a:lstStyle/>
          <a:p>
            <a:r>
              <a:rPr lang="es-ES_tradnl"/>
              <a:t>NUMEROS NATURALES</a:t>
            </a:r>
          </a:p>
        </p:txBody>
      </p:sp>
      <p:sp>
        <p:nvSpPr>
          <p:cNvPr id="12291" name="Rectangle 3"/>
          <p:cNvSpPr>
            <a:spLocks noGrp="1" noChangeArrowheads="1"/>
          </p:cNvSpPr>
          <p:nvPr>
            <p:ph type="body" idx="1"/>
          </p:nvPr>
        </p:nvSpPr>
        <p:spPr/>
        <p:txBody>
          <a:bodyPr/>
          <a:lstStyle/>
          <a:p>
            <a:r>
              <a:rPr lang="es-ES_tradnl" b="1"/>
              <a:t>Ordenación de números naturales.</a:t>
            </a:r>
            <a:r>
              <a:rPr lang="es-ES_tradnl"/>
              <a:t> </a:t>
            </a:r>
          </a:p>
          <a:p>
            <a:pPr>
              <a:buFontTx/>
              <a:buNone/>
            </a:pPr>
            <a:r>
              <a:rPr lang="es-ES_tradnl"/>
              <a:t>Cuando yo tengo la misma cantidad de canicas que Celina entonces tenemos una </a:t>
            </a:r>
            <a:r>
              <a:rPr lang="es-ES_tradnl" b="1" i="1"/>
              <a:t>igualdad (</a:t>
            </a:r>
            <a:r>
              <a:rPr lang="es-ES_tradnl" sz="3600" b="1" i="1"/>
              <a:t>=</a:t>
            </a:r>
            <a:r>
              <a:rPr lang="es-ES_tradnl" b="1" i="1"/>
              <a:t>)</a:t>
            </a:r>
          </a:p>
        </p:txBody>
      </p:sp>
      <p:pic>
        <p:nvPicPr>
          <p:cNvPr id="12299" name="Picture 11"/>
          <p:cNvPicPr>
            <a:picLocks noChangeAspect="1" noChangeArrowheads="1"/>
          </p:cNvPicPr>
          <p:nvPr/>
        </p:nvPicPr>
        <p:blipFill>
          <a:blip r:embed="rId2" cstate="print"/>
          <a:srcRect/>
          <a:stretch>
            <a:fillRect/>
          </a:stretch>
        </p:blipFill>
        <p:spPr bwMode="auto">
          <a:xfrm>
            <a:off x="1187450" y="3716338"/>
            <a:ext cx="2962275" cy="1638300"/>
          </a:xfrm>
          <a:prstGeom prst="rect">
            <a:avLst/>
          </a:prstGeom>
          <a:noFill/>
          <a:ln w="9525">
            <a:noFill/>
            <a:miter lim="800000"/>
            <a:headEnd/>
            <a:tailEnd/>
          </a:ln>
          <a:effectLst/>
        </p:spPr>
      </p:pic>
      <p:pic>
        <p:nvPicPr>
          <p:cNvPr id="12301" name="Picture 13" descr="http://www.pokeyplay.com/comunidad/index.php?showtopic=17646&amp;st=20&amp;p=202010&amp;">
            <a:hlinkClick r:id="rId3"/>
          </p:cNvPr>
          <p:cNvPicPr>
            <a:picLocks noChangeAspect="1" noChangeArrowheads="1"/>
          </p:cNvPicPr>
          <p:nvPr/>
        </p:nvPicPr>
        <p:blipFill>
          <a:blip r:embed="rId4" cstate="print"/>
          <a:srcRect/>
          <a:stretch>
            <a:fillRect/>
          </a:stretch>
        </p:blipFill>
        <p:spPr bwMode="auto">
          <a:xfrm>
            <a:off x="5435600" y="3141663"/>
            <a:ext cx="1566863" cy="2447925"/>
          </a:xfrm>
          <a:prstGeom prst="rect">
            <a:avLst/>
          </a:prstGeom>
          <a:noFill/>
        </p:spPr>
      </p:pic>
      <p:pic>
        <p:nvPicPr>
          <p:cNvPr id="12302" name="Picture 14"/>
          <p:cNvPicPr>
            <a:picLocks noChangeAspect="1" noChangeArrowheads="1"/>
          </p:cNvPicPr>
          <p:nvPr/>
        </p:nvPicPr>
        <p:blipFill>
          <a:blip r:embed="rId5" cstate="print"/>
          <a:srcRect/>
          <a:stretch>
            <a:fillRect/>
          </a:stretch>
        </p:blipFill>
        <p:spPr bwMode="auto">
          <a:xfrm>
            <a:off x="755650" y="5661025"/>
            <a:ext cx="7561263" cy="830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p:txBody>
          <a:bodyPr/>
          <a:lstStyle/>
          <a:p>
            <a:r>
              <a:rPr lang="es-ES_tradnl"/>
              <a:t>NUMEROS NATURALES</a:t>
            </a:r>
          </a:p>
        </p:txBody>
      </p:sp>
      <p:sp>
        <p:nvSpPr>
          <p:cNvPr id="19459" name="Rectangle 3"/>
          <p:cNvSpPr>
            <a:spLocks noGrp="1" noChangeArrowheads="1"/>
          </p:cNvSpPr>
          <p:nvPr>
            <p:ph type="body" idx="1"/>
          </p:nvPr>
        </p:nvSpPr>
        <p:spPr/>
        <p:txBody>
          <a:bodyPr/>
          <a:lstStyle/>
          <a:p>
            <a:r>
              <a:rPr lang="es-ES_tradnl" b="1"/>
              <a:t>Ordenación de números naturales.</a:t>
            </a:r>
            <a:r>
              <a:rPr lang="es-ES_tradnl"/>
              <a:t> </a:t>
            </a:r>
          </a:p>
          <a:p>
            <a:pPr>
              <a:buFontTx/>
              <a:buNone/>
            </a:pPr>
            <a:r>
              <a:rPr lang="es-ES_tradnl"/>
              <a:t>Un número natural puede tener un </a:t>
            </a:r>
            <a:r>
              <a:rPr lang="es-ES_tradnl" b="1"/>
              <a:t>antecesor</a:t>
            </a:r>
            <a:r>
              <a:rPr lang="es-ES_tradnl"/>
              <a:t> y un </a:t>
            </a:r>
            <a:r>
              <a:rPr lang="es-ES_tradnl" b="1"/>
              <a:t>sucesor</a:t>
            </a:r>
            <a:r>
              <a:rPr lang="es-ES_tradnl" i="1"/>
              <a:t>.</a:t>
            </a:r>
          </a:p>
          <a:p>
            <a:pPr>
              <a:buFontTx/>
              <a:buNone/>
            </a:pPr>
            <a:r>
              <a:rPr lang="es-ES_tradnl"/>
              <a:t>El </a:t>
            </a:r>
            <a:r>
              <a:rPr lang="es-ES_tradnl" b="1" i="1"/>
              <a:t>antecesor</a:t>
            </a:r>
            <a:r>
              <a:rPr lang="es-ES_tradnl"/>
              <a:t> de un número es el </a:t>
            </a:r>
            <a:r>
              <a:rPr lang="es-ES_tradnl" b="1" i="1"/>
              <a:t>menor</a:t>
            </a:r>
            <a:r>
              <a:rPr lang="es-ES_tradnl"/>
              <a:t> </a:t>
            </a:r>
            <a:r>
              <a:rPr lang="es-ES_tradnl" b="1" i="1"/>
              <a:t>(</a:t>
            </a:r>
            <a:r>
              <a:rPr lang="es-ES_tradnl" sz="3600" b="1" i="1"/>
              <a:t>&lt;</a:t>
            </a:r>
            <a:r>
              <a:rPr lang="es-ES_tradnl" b="1" i="1"/>
              <a:t>)</a:t>
            </a:r>
          </a:p>
          <a:p>
            <a:pPr>
              <a:buFontTx/>
              <a:buNone/>
            </a:pPr>
            <a:endParaRPr lang="es-ES_tradnl" b="1" i="1"/>
          </a:p>
          <a:p>
            <a:pPr>
              <a:buFontTx/>
              <a:buNone/>
            </a:pPr>
            <a:r>
              <a:rPr lang="es-ES_tradnl" b="1" i="1"/>
              <a:t>Así 4 &lt; 5,   3 &lt; 4,   2 &lt; 3,   1 &lt; 2 y   0 &lt; 1</a:t>
            </a:r>
          </a:p>
        </p:txBody>
      </p:sp>
      <p:pic>
        <p:nvPicPr>
          <p:cNvPr id="19464" name="Picture 8"/>
          <p:cNvPicPr>
            <a:picLocks noChangeAspect="1" noChangeArrowheads="1"/>
          </p:cNvPicPr>
          <p:nvPr/>
        </p:nvPicPr>
        <p:blipFill>
          <a:blip r:embed="rId2" cstate="print"/>
          <a:srcRect/>
          <a:stretch>
            <a:fillRect/>
          </a:stretch>
        </p:blipFill>
        <p:spPr bwMode="auto">
          <a:xfrm>
            <a:off x="539750" y="5229225"/>
            <a:ext cx="7777163" cy="85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Large confetti"/>
          <p:cNvSpPr>
            <a:spLocks noGrp="1" noChangeArrowheads="1"/>
          </p:cNvSpPr>
          <p:nvPr>
            <p:ph type="title"/>
          </p:nvPr>
        </p:nvSpPr>
        <p:spPr/>
        <p:txBody>
          <a:bodyPr/>
          <a:lstStyle/>
          <a:p>
            <a:r>
              <a:rPr lang="es-ES_tradnl"/>
              <a:t>NUMEROS NATURALES</a:t>
            </a:r>
          </a:p>
        </p:txBody>
      </p:sp>
      <p:sp>
        <p:nvSpPr>
          <p:cNvPr id="20483" name="Rectangle 3"/>
          <p:cNvSpPr>
            <a:spLocks noGrp="1" noChangeArrowheads="1"/>
          </p:cNvSpPr>
          <p:nvPr>
            <p:ph type="body" idx="1"/>
          </p:nvPr>
        </p:nvSpPr>
        <p:spPr/>
        <p:txBody>
          <a:bodyPr/>
          <a:lstStyle/>
          <a:p>
            <a:r>
              <a:rPr lang="es-ES_tradnl" b="1"/>
              <a:t>Ordenación de números naturales.</a:t>
            </a:r>
            <a:r>
              <a:rPr lang="es-ES_tradnl"/>
              <a:t> </a:t>
            </a:r>
          </a:p>
          <a:p>
            <a:pPr>
              <a:buFontTx/>
              <a:buNone/>
            </a:pPr>
            <a:r>
              <a:rPr lang="es-ES_tradnl"/>
              <a:t>En general, cualquier número que esté a la </a:t>
            </a:r>
            <a:r>
              <a:rPr lang="es-ES_tradnl" b="1"/>
              <a:t>izquierda</a:t>
            </a:r>
            <a:r>
              <a:rPr lang="es-ES_tradnl" i="1"/>
              <a:t> </a:t>
            </a:r>
            <a:r>
              <a:rPr lang="es-ES_tradnl"/>
              <a:t>en la recta numérica de un número cualquiera es </a:t>
            </a:r>
            <a:r>
              <a:rPr lang="es-ES_tradnl" b="1" i="1"/>
              <a:t>menor</a:t>
            </a:r>
            <a:r>
              <a:rPr lang="es-ES_tradnl"/>
              <a:t> </a:t>
            </a:r>
            <a:r>
              <a:rPr lang="es-ES_tradnl" b="1" i="1"/>
              <a:t>(&lt;) </a:t>
            </a:r>
            <a:r>
              <a:rPr lang="es-ES_tradnl"/>
              <a:t>a éste.</a:t>
            </a:r>
            <a:endParaRPr lang="es-ES_tradnl" b="1" i="1"/>
          </a:p>
        </p:txBody>
      </p:sp>
      <p:pic>
        <p:nvPicPr>
          <p:cNvPr id="20487" name="Picture 7"/>
          <p:cNvPicPr>
            <a:picLocks noChangeAspect="1" noChangeArrowheads="1"/>
          </p:cNvPicPr>
          <p:nvPr/>
        </p:nvPicPr>
        <p:blipFill>
          <a:blip r:embed="rId2" cstate="print"/>
          <a:srcRect/>
          <a:stretch>
            <a:fillRect/>
          </a:stretch>
        </p:blipFill>
        <p:spPr bwMode="auto">
          <a:xfrm>
            <a:off x="827088" y="3644900"/>
            <a:ext cx="7400925" cy="838200"/>
          </a:xfrm>
          <a:prstGeom prst="rect">
            <a:avLst/>
          </a:prstGeom>
          <a:noFill/>
          <a:ln w="9525">
            <a:noFill/>
            <a:miter lim="800000"/>
            <a:headEnd/>
            <a:tailEnd/>
          </a:ln>
          <a:effectLst/>
        </p:spPr>
      </p:pic>
      <p:sp>
        <p:nvSpPr>
          <p:cNvPr id="20488" name="Text Box 8"/>
          <p:cNvSpPr txBox="1">
            <a:spLocks noChangeArrowheads="1"/>
          </p:cNvSpPr>
          <p:nvPr/>
        </p:nvSpPr>
        <p:spPr bwMode="auto">
          <a:xfrm>
            <a:off x="323850" y="6157913"/>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3"/>
              </a:rPr>
              <a:t>http://descartes.cnice.mec.es/materiales_didacticos/naturales1/natural.htm</a:t>
            </a:r>
            <a:endParaRPr lang="es-ES_tradnl" sz="1800" b="0" i="0"/>
          </a:p>
        </p:txBody>
      </p:sp>
      <p:pic>
        <p:nvPicPr>
          <p:cNvPr id="20489" name="Picture 9"/>
          <p:cNvPicPr>
            <a:picLocks noChangeAspect="1" noChangeArrowheads="1"/>
          </p:cNvPicPr>
          <p:nvPr/>
        </p:nvPicPr>
        <p:blipFill>
          <a:blip r:embed="rId4" cstate="print"/>
          <a:srcRect/>
          <a:stretch>
            <a:fillRect/>
          </a:stretch>
        </p:blipFill>
        <p:spPr bwMode="auto">
          <a:xfrm>
            <a:off x="468313" y="4797425"/>
            <a:ext cx="8351837" cy="91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p:cNvSpPr>
            <a:spLocks noGrp="1" noChangeArrowheads="1"/>
          </p:cNvSpPr>
          <p:nvPr>
            <p:ph type="title"/>
          </p:nvPr>
        </p:nvSpPr>
        <p:spPr/>
        <p:txBody>
          <a:bodyPr/>
          <a:lstStyle/>
          <a:p>
            <a:r>
              <a:rPr lang="es-ES_tradnl"/>
              <a:t>NUMEROS NATURALES</a:t>
            </a:r>
          </a:p>
        </p:txBody>
      </p:sp>
      <p:sp>
        <p:nvSpPr>
          <p:cNvPr id="22531" name="Rectangle 3"/>
          <p:cNvSpPr>
            <a:spLocks noGrp="1" noChangeArrowheads="1"/>
          </p:cNvSpPr>
          <p:nvPr>
            <p:ph type="body" idx="1"/>
          </p:nvPr>
        </p:nvSpPr>
        <p:spPr/>
        <p:txBody>
          <a:bodyPr/>
          <a:lstStyle/>
          <a:p>
            <a:r>
              <a:rPr lang="es-ES_tradnl" b="1"/>
              <a:t>Ordenación de números naturales.</a:t>
            </a:r>
            <a:r>
              <a:rPr lang="es-ES_tradnl"/>
              <a:t> </a:t>
            </a:r>
          </a:p>
          <a:p>
            <a:pPr>
              <a:buFontTx/>
              <a:buNone/>
            </a:pPr>
            <a:r>
              <a:rPr lang="es-ES_tradnl"/>
              <a:t>Un número natural puede tener un </a:t>
            </a:r>
            <a:r>
              <a:rPr lang="es-ES_tradnl" b="1"/>
              <a:t>antecesor</a:t>
            </a:r>
            <a:r>
              <a:rPr lang="es-ES_tradnl"/>
              <a:t> y un </a:t>
            </a:r>
            <a:r>
              <a:rPr lang="es-ES_tradnl" b="1"/>
              <a:t>sucesor</a:t>
            </a:r>
            <a:r>
              <a:rPr lang="es-ES_tradnl" i="1"/>
              <a:t>.</a:t>
            </a:r>
          </a:p>
          <a:p>
            <a:pPr>
              <a:buFontTx/>
              <a:buNone/>
            </a:pPr>
            <a:r>
              <a:rPr lang="es-ES_tradnl"/>
              <a:t>El </a:t>
            </a:r>
            <a:r>
              <a:rPr lang="es-ES_tradnl" b="1" i="1"/>
              <a:t>sucesor</a:t>
            </a:r>
            <a:r>
              <a:rPr lang="es-ES_tradnl"/>
              <a:t> de un número es el </a:t>
            </a:r>
            <a:r>
              <a:rPr lang="es-ES_tradnl" b="1" i="1"/>
              <a:t>mayor</a:t>
            </a:r>
            <a:r>
              <a:rPr lang="es-ES_tradnl"/>
              <a:t> </a:t>
            </a:r>
            <a:r>
              <a:rPr lang="es-ES_tradnl" b="1" i="1"/>
              <a:t>(</a:t>
            </a:r>
            <a:r>
              <a:rPr lang="es-ES_tradnl" sz="3600" b="1" i="1"/>
              <a:t>&gt;</a:t>
            </a:r>
            <a:r>
              <a:rPr lang="es-ES_tradnl" b="1" i="1"/>
              <a:t>)</a:t>
            </a:r>
          </a:p>
          <a:p>
            <a:pPr>
              <a:buFontTx/>
              <a:buNone/>
            </a:pPr>
            <a:endParaRPr lang="es-ES_tradnl" b="1" i="1"/>
          </a:p>
          <a:p>
            <a:pPr>
              <a:buFontTx/>
              <a:buNone/>
            </a:pPr>
            <a:r>
              <a:rPr lang="es-ES_tradnl" b="1" i="1"/>
              <a:t>Así 5 &gt; 4,   4 &gt; 3,   3 &gt; 2,   2 &gt; 1 y   1 &gt; 0</a:t>
            </a:r>
          </a:p>
        </p:txBody>
      </p:sp>
      <p:pic>
        <p:nvPicPr>
          <p:cNvPr id="22535" name="Picture 7"/>
          <p:cNvPicPr>
            <a:picLocks noChangeAspect="1" noChangeArrowheads="1"/>
          </p:cNvPicPr>
          <p:nvPr/>
        </p:nvPicPr>
        <p:blipFill>
          <a:blip r:embed="rId2" cstate="print"/>
          <a:srcRect/>
          <a:stretch>
            <a:fillRect/>
          </a:stretch>
        </p:blipFill>
        <p:spPr bwMode="auto">
          <a:xfrm>
            <a:off x="468313" y="5157788"/>
            <a:ext cx="8207375" cy="90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descr="Large confetti"/>
          <p:cNvSpPr>
            <a:spLocks noGrp="1" noChangeArrowheads="1"/>
          </p:cNvSpPr>
          <p:nvPr>
            <p:ph type="title"/>
          </p:nvPr>
        </p:nvSpPr>
        <p:spPr/>
        <p:txBody>
          <a:bodyPr/>
          <a:lstStyle/>
          <a:p>
            <a:r>
              <a:rPr lang="es-ES_tradnl"/>
              <a:t>NUMEROS NATURALES</a:t>
            </a:r>
          </a:p>
        </p:txBody>
      </p:sp>
      <p:sp>
        <p:nvSpPr>
          <p:cNvPr id="21507" name="Rectangle 3"/>
          <p:cNvSpPr>
            <a:spLocks noGrp="1" noChangeArrowheads="1"/>
          </p:cNvSpPr>
          <p:nvPr>
            <p:ph type="body" idx="1"/>
          </p:nvPr>
        </p:nvSpPr>
        <p:spPr/>
        <p:txBody>
          <a:bodyPr/>
          <a:lstStyle/>
          <a:p>
            <a:r>
              <a:rPr lang="es-ES_tradnl" b="1"/>
              <a:t>Ordenación de números naturales.</a:t>
            </a:r>
            <a:r>
              <a:rPr lang="es-ES_tradnl"/>
              <a:t> </a:t>
            </a:r>
          </a:p>
          <a:p>
            <a:pPr>
              <a:buFontTx/>
              <a:buNone/>
            </a:pPr>
            <a:r>
              <a:rPr lang="es-ES_tradnl"/>
              <a:t>En general, cualquier número que esté a la </a:t>
            </a:r>
            <a:r>
              <a:rPr lang="es-ES_tradnl" b="1"/>
              <a:t>derecha</a:t>
            </a:r>
            <a:r>
              <a:rPr lang="es-ES_tradnl" i="1"/>
              <a:t> </a:t>
            </a:r>
            <a:r>
              <a:rPr lang="es-ES_tradnl"/>
              <a:t>en la recta numérica de un número cualquiera es </a:t>
            </a:r>
            <a:r>
              <a:rPr lang="es-ES_tradnl" b="1" i="1"/>
              <a:t>mayor</a:t>
            </a:r>
            <a:r>
              <a:rPr lang="es-ES_tradnl"/>
              <a:t> </a:t>
            </a:r>
            <a:r>
              <a:rPr lang="es-ES_tradnl" b="1" i="1"/>
              <a:t>(&gt;) </a:t>
            </a:r>
            <a:r>
              <a:rPr lang="es-ES_tradnl"/>
              <a:t>a éste.</a:t>
            </a:r>
            <a:endParaRPr lang="es-ES_tradnl" b="1" i="1"/>
          </a:p>
        </p:txBody>
      </p:sp>
      <p:pic>
        <p:nvPicPr>
          <p:cNvPr id="21513" name="Picture 9"/>
          <p:cNvPicPr>
            <a:picLocks noChangeAspect="1" noChangeArrowheads="1"/>
          </p:cNvPicPr>
          <p:nvPr/>
        </p:nvPicPr>
        <p:blipFill>
          <a:blip r:embed="rId2" cstate="print"/>
          <a:srcRect/>
          <a:stretch>
            <a:fillRect/>
          </a:stretch>
        </p:blipFill>
        <p:spPr bwMode="auto">
          <a:xfrm>
            <a:off x="1044575" y="3641725"/>
            <a:ext cx="6696075" cy="1300163"/>
          </a:xfrm>
          <a:prstGeom prst="rect">
            <a:avLst/>
          </a:prstGeom>
          <a:noFill/>
        </p:spPr>
      </p:pic>
      <p:pic>
        <p:nvPicPr>
          <p:cNvPr id="21514" name="Picture 10"/>
          <p:cNvPicPr>
            <a:picLocks noChangeAspect="1" noChangeArrowheads="1"/>
          </p:cNvPicPr>
          <p:nvPr/>
        </p:nvPicPr>
        <p:blipFill>
          <a:blip r:embed="rId3" cstate="print"/>
          <a:srcRect/>
          <a:stretch>
            <a:fillRect/>
          </a:stretch>
        </p:blipFill>
        <p:spPr bwMode="auto">
          <a:xfrm>
            <a:off x="539750" y="5300663"/>
            <a:ext cx="8135938" cy="893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p:txBody>
          <a:bodyPr/>
          <a:lstStyle/>
          <a:p>
            <a:r>
              <a:rPr lang="es-ES_tradnl"/>
              <a:t>NUMEROS NATURALES</a:t>
            </a:r>
          </a:p>
        </p:txBody>
      </p:sp>
      <p:sp>
        <p:nvSpPr>
          <p:cNvPr id="13315" name="Rectangle 3"/>
          <p:cNvSpPr>
            <a:spLocks noGrp="1" noChangeArrowheads="1"/>
          </p:cNvSpPr>
          <p:nvPr>
            <p:ph type="body" idx="1"/>
          </p:nvPr>
        </p:nvSpPr>
        <p:spPr/>
        <p:txBody>
          <a:bodyPr/>
          <a:lstStyle/>
          <a:p>
            <a:r>
              <a:rPr lang="es-ES_tradnl" b="1"/>
              <a:t>Operación o ley de composición</a:t>
            </a:r>
          </a:p>
          <a:p>
            <a:pPr>
              <a:buFontTx/>
              <a:buNone/>
            </a:pPr>
            <a:r>
              <a:rPr lang="es-ES_tradnl"/>
              <a:t>En matemática una </a:t>
            </a:r>
            <a:r>
              <a:rPr lang="es-ES_tradnl" b="1"/>
              <a:t>operación</a:t>
            </a:r>
            <a:r>
              <a:rPr lang="es-ES_tradnl"/>
              <a:t> es la acción de un </a:t>
            </a:r>
            <a:r>
              <a:rPr lang="es-ES_tradnl" b="1" i="1">
                <a:hlinkClick r:id="rId2" tooltip="Operador"/>
              </a:rPr>
              <a:t>operador</a:t>
            </a:r>
            <a:r>
              <a:rPr lang="es-ES_tradnl"/>
              <a:t> sobre una selección de elementos de un conjunto. El operador toma los elementos iníciales y los relaciona con otro elemento de un conjunto final que puede ser de la misma naturaleza o no; esto se conoce técnicamente como </a:t>
            </a:r>
            <a:r>
              <a:rPr lang="es-ES_tradnl" b="1"/>
              <a:t>ley de composición</a:t>
            </a:r>
            <a:r>
              <a:rPr lang="es-ES_tradnl"/>
              <a:t>. </a:t>
            </a:r>
          </a:p>
        </p:txBody>
      </p:sp>
      <p:sp>
        <p:nvSpPr>
          <p:cNvPr id="13316" name="Text Box 4"/>
          <p:cNvSpPr txBox="1">
            <a:spLocks noChangeArrowheads="1"/>
          </p:cNvSpPr>
          <p:nvPr/>
        </p:nvSpPr>
        <p:spPr bwMode="auto">
          <a:xfrm>
            <a:off x="395288" y="5949950"/>
            <a:ext cx="8424862" cy="825500"/>
          </a:xfrm>
          <a:prstGeom prst="rect">
            <a:avLst/>
          </a:prstGeom>
          <a:noFill/>
          <a:ln w="9525">
            <a:noFill/>
            <a:miter lim="800000"/>
            <a:headEnd/>
            <a:tailEnd/>
          </a:ln>
          <a:effectLst/>
        </p:spPr>
        <p:txBody>
          <a:bodyPr>
            <a:spAutoFit/>
          </a:bodyPr>
          <a:lstStyle/>
          <a:p>
            <a:pPr>
              <a:spcBef>
                <a:spcPct val="50000"/>
              </a:spcBef>
            </a:pPr>
            <a:r>
              <a:rPr lang="es-ES_tradnl" sz="1600" b="0" i="0"/>
              <a:t>Un </a:t>
            </a:r>
            <a:r>
              <a:rPr lang="es-ES_tradnl" sz="1600"/>
              <a:t>operador</a:t>
            </a:r>
            <a:r>
              <a:rPr lang="es-ES_tradnl" sz="1600" b="0" i="0"/>
              <a:t> es un "artefacto" que actúa sobre otro "objeto" (número, función, vector, etc.) que se escribe a su derecha dando como resultado otro "objeto" de igual o distinta naturaleza; esta acción se denomina operación.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p:txBody>
          <a:bodyPr/>
          <a:lstStyle/>
          <a:p>
            <a:r>
              <a:rPr lang="es-ES_tradnl"/>
              <a:t>NUMEROS NATURALES</a:t>
            </a:r>
          </a:p>
        </p:txBody>
      </p:sp>
      <p:sp>
        <p:nvSpPr>
          <p:cNvPr id="14339" name="Rectangle 3"/>
          <p:cNvSpPr>
            <a:spLocks noGrp="1" noChangeArrowheads="1"/>
          </p:cNvSpPr>
          <p:nvPr>
            <p:ph type="body" idx="1"/>
          </p:nvPr>
        </p:nvSpPr>
        <p:spPr/>
        <p:txBody>
          <a:bodyPr/>
          <a:lstStyle/>
          <a:p>
            <a:r>
              <a:rPr lang="es-ES_tradnl" b="1"/>
              <a:t>Suma (+) de números naturales</a:t>
            </a:r>
          </a:p>
          <a:p>
            <a:pPr>
              <a:buFontTx/>
              <a:buNone/>
            </a:pPr>
            <a:r>
              <a:rPr lang="es-ES_tradnl" b="1"/>
              <a:t>Al sumar juntamos varios valores en uno solo</a:t>
            </a:r>
            <a:r>
              <a:rPr lang="es-ES_tradnl"/>
              <a:t>.</a:t>
            </a:r>
          </a:p>
          <a:p>
            <a:pPr>
              <a:buFontTx/>
              <a:buNone/>
            </a:pPr>
            <a:r>
              <a:rPr lang="es-ES_tradnl"/>
              <a:t>A la operación </a:t>
            </a:r>
            <a:r>
              <a:rPr lang="es-ES_tradnl" b="1"/>
              <a:t>suma</a:t>
            </a:r>
            <a:r>
              <a:rPr lang="es-ES_tradnl"/>
              <a:t> también se la llama </a:t>
            </a:r>
            <a:r>
              <a:rPr lang="es-ES_tradnl" b="1"/>
              <a:t>adición</a:t>
            </a:r>
            <a:r>
              <a:rPr lang="es-ES_tradnl"/>
              <a:t>.</a:t>
            </a:r>
          </a:p>
          <a:p>
            <a:pPr>
              <a:buFontTx/>
              <a:buNone/>
            </a:pPr>
            <a:r>
              <a:rPr lang="es-ES_tradnl"/>
              <a:t>Los términos de la suma se llaman </a:t>
            </a:r>
            <a:r>
              <a:rPr lang="es-ES_tradnl" b="1"/>
              <a:t>sumandos</a:t>
            </a:r>
            <a:r>
              <a:rPr lang="es-ES_tradnl"/>
              <a:t> y el resultado se llama </a:t>
            </a:r>
            <a:r>
              <a:rPr lang="es-ES_tradnl" b="1"/>
              <a:t>suma</a:t>
            </a:r>
            <a:r>
              <a:rPr lang="es-ES_tradnl"/>
              <a:t>.</a:t>
            </a:r>
          </a:p>
        </p:txBody>
      </p:sp>
      <p:sp>
        <p:nvSpPr>
          <p:cNvPr id="14341" name="Text Box 5"/>
          <p:cNvSpPr txBox="1">
            <a:spLocks noChangeArrowheads="1"/>
          </p:cNvSpPr>
          <p:nvPr/>
        </p:nvSpPr>
        <p:spPr bwMode="auto">
          <a:xfrm>
            <a:off x="6156325" y="4724400"/>
            <a:ext cx="2232025" cy="1735138"/>
          </a:xfrm>
          <a:prstGeom prst="rect">
            <a:avLst/>
          </a:prstGeom>
          <a:noFill/>
          <a:ln w="9525">
            <a:noFill/>
            <a:miter lim="800000"/>
            <a:headEnd/>
            <a:tailEnd/>
          </a:ln>
          <a:effectLst/>
        </p:spPr>
        <p:txBody>
          <a:bodyPr>
            <a:spAutoFit/>
          </a:bodyPr>
          <a:lstStyle/>
          <a:p>
            <a:pPr>
              <a:spcBef>
                <a:spcPct val="50000"/>
              </a:spcBef>
            </a:pPr>
            <a:r>
              <a:rPr lang="es-ES_tradnl" b="0" i="0"/>
              <a:t>   Sumando</a:t>
            </a:r>
            <a:br>
              <a:rPr lang="es-ES_tradnl" b="0" i="0"/>
            </a:br>
            <a:r>
              <a:rPr lang="es-ES_tradnl" b="0" i="0"/>
              <a:t>+ Sumando</a:t>
            </a:r>
            <a:br>
              <a:rPr lang="es-ES_tradnl" b="0" i="0"/>
            </a:br>
            <a:r>
              <a:rPr lang="es-ES_tradnl" b="0" i="0"/>
              <a:t>   Sumando</a:t>
            </a:r>
          </a:p>
          <a:p>
            <a:pPr>
              <a:spcBef>
                <a:spcPct val="50000"/>
              </a:spcBef>
            </a:pPr>
            <a:r>
              <a:rPr lang="es-ES_tradnl" b="0" i="0"/>
              <a:t>      Suma</a:t>
            </a:r>
          </a:p>
        </p:txBody>
      </p:sp>
      <p:sp>
        <p:nvSpPr>
          <p:cNvPr id="14342" name="Line 6"/>
          <p:cNvSpPr>
            <a:spLocks noChangeShapeType="1"/>
          </p:cNvSpPr>
          <p:nvPr/>
        </p:nvSpPr>
        <p:spPr bwMode="auto">
          <a:xfrm>
            <a:off x="6300788" y="6021388"/>
            <a:ext cx="1439862" cy="0"/>
          </a:xfrm>
          <a:prstGeom prst="line">
            <a:avLst/>
          </a:prstGeom>
          <a:noFill/>
          <a:ln w="28575">
            <a:solidFill>
              <a:schemeClr val="tx1"/>
            </a:solidFill>
            <a:round/>
            <a:headEnd/>
            <a:tailEnd/>
          </a:ln>
          <a:effectLst/>
        </p:spPr>
        <p:txBody>
          <a:bodyPr wrap="none"/>
          <a:lstStyle/>
          <a:p>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descr="Large confetti"/>
          <p:cNvSpPr>
            <a:spLocks noGrp="1" noChangeArrowheads="1"/>
          </p:cNvSpPr>
          <p:nvPr>
            <p:ph type="title"/>
          </p:nvPr>
        </p:nvSpPr>
        <p:spPr/>
        <p:txBody>
          <a:bodyPr/>
          <a:lstStyle/>
          <a:p>
            <a:r>
              <a:rPr lang="es-ES_tradnl"/>
              <a:t>NUMEROS NATURALES</a:t>
            </a:r>
          </a:p>
        </p:txBody>
      </p:sp>
      <p:sp>
        <p:nvSpPr>
          <p:cNvPr id="136195" name="Rectangle 3"/>
          <p:cNvSpPr>
            <a:spLocks noGrp="1" noChangeArrowheads="1"/>
          </p:cNvSpPr>
          <p:nvPr>
            <p:ph type="body" idx="1"/>
          </p:nvPr>
        </p:nvSpPr>
        <p:spPr/>
        <p:txBody>
          <a:bodyPr/>
          <a:lstStyle/>
          <a:p>
            <a:r>
              <a:rPr lang="es-ES_tradnl" b="1"/>
              <a:t>Suma (+) de números naturales</a:t>
            </a:r>
          </a:p>
          <a:p>
            <a:pPr>
              <a:buFontTx/>
              <a:buNone/>
            </a:pPr>
            <a:r>
              <a:rPr lang="es-ES_tradnl" b="1"/>
              <a:t>Interpretación gráfica de la suma:</a:t>
            </a:r>
          </a:p>
          <a:p>
            <a:pPr>
              <a:buFontTx/>
              <a:buNone/>
            </a:pPr>
            <a:r>
              <a:rPr lang="es-ES_tradnl"/>
              <a:t>Obtener  </a:t>
            </a:r>
            <a:r>
              <a:rPr lang="es-ES_tradnl" b="1">
                <a:solidFill>
                  <a:srgbClr val="FF3300"/>
                </a:solidFill>
              </a:rPr>
              <a:t>3</a:t>
            </a:r>
            <a:r>
              <a:rPr lang="es-ES_tradnl" b="1"/>
              <a:t> + </a:t>
            </a:r>
            <a:r>
              <a:rPr lang="es-ES_tradnl" b="1">
                <a:solidFill>
                  <a:srgbClr val="3333FF"/>
                </a:solidFill>
              </a:rPr>
              <a:t>2</a:t>
            </a:r>
          </a:p>
        </p:txBody>
      </p:sp>
      <p:pic>
        <p:nvPicPr>
          <p:cNvPr id="136198" name="Picture 6"/>
          <p:cNvPicPr>
            <a:picLocks noChangeAspect="1" noChangeArrowheads="1"/>
          </p:cNvPicPr>
          <p:nvPr/>
        </p:nvPicPr>
        <p:blipFill>
          <a:blip r:embed="rId2" cstate="print"/>
          <a:srcRect/>
          <a:stretch>
            <a:fillRect/>
          </a:stretch>
        </p:blipFill>
        <p:spPr bwMode="auto">
          <a:xfrm>
            <a:off x="539750" y="3543300"/>
            <a:ext cx="8135938" cy="893763"/>
          </a:xfrm>
          <a:prstGeom prst="rect">
            <a:avLst/>
          </a:prstGeom>
          <a:noFill/>
          <a:ln w="9525">
            <a:noFill/>
            <a:miter lim="800000"/>
            <a:headEnd/>
            <a:tailEnd/>
          </a:ln>
          <a:effectLst/>
        </p:spPr>
      </p:pic>
      <p:sp>
        <p:nvSpPr>
          <p:cNvPr id="136200" name="Line 8"/>
          <p:cNvSpPr>
            <a:spLocks noChangeShapeType="1"/>
          </p:cNvSpPr>
          <p:nvPr/>
        </p:nvSpPr>
        <p:spPr bwMode="auto">
          <a:xfrm>
            <a:off x="684213" y="3429000"/>
            <a:ext cx="2232025" cy="0"/>
          </a:xfrm>
          <a:prstGeom prst="line">
            <a:avLst/>
          </a:prstGeom>
          <a:noFill/>
          <a:ln w="38100">
            <a:solidFill>
              <a:srgbClr val="3333FF"/>
            </a:solidFill>
            <a:round/>
            <a:headEnd/>
            <a:tailEnd/>
          </a:ln>
          <a:effectLst/>
        </p:spPr>
        <p:txBody>
          <a:bodyPr wrap="none"/>
          <a:lstStyle/>
          <a:p>
            <a:endParaRPr lang="es-CO"/>
          </a:p>
        </p:txBody>
      </p:sp>
      <p:sp>
        <p:nvSpPr>
          <p:cNvPr id="136201" name="Line 9"/>
          <p:cNvSpPr>
            <a:spLocks noChangeShapeType="1"/>
          </p:cNvSpPr>
          <p:nvPr/>
        </p:nvSpPr>
        <p:spPr bwMode="auto">
          <a:xfrm>
            <a:off x="684213" y="3213100"/>
            <a:ext cx="3382962" cy="0"/>
          </a:xfrm>
          <a:prstGeom prst="line">
            <a:avLst/>
          </a:prstGeom>
          <a:noFill/>
          <a:ln w="38100">
            <a:solidFill>
              <a:srgbClr val="FF3300"/>
            </a:solidFill>
            <a:round/>
            <a:headEnd/>
            <a:tailEnd/>
          </a:ln>
          <a:effectLst/>
        </p:spPr>
        <p:txBody>
          <a:bodyPr wrap="none"/>
          <a:lstStyle/>
          <a:p>
            <a:endParaRPr lang="es-CO"/>
          </a:p>
        </p:txBody>
      </p:sp>
      <p:sp>
        <p:nvSpPr>
          <p:cNvPr id="136202" name="Line 10"/>
          <p:cNvSpPr>
            <a:spLocks noChangeShapeType="1"/>
          </p:cNvSpPr>
          <p:nvPr/>
        </p:nvSpPr>
        <p:spPr bwMode="auto">
          <a:xfrm>
            <a:off x="684213" y="5373688"/>
            <a:ext cx="3382962" cy="0"/>
          </a:xfrm>
          <a:prstGeom prst="line">
            <a:avLst/>
          </a:prstGeom>
          <a:noFill/>
          <a:ln w="38100">
            <a:solidFill>
              <a:srgbClr val="FF3300"/>
            </a:solidFill>
            <a:round/>
            <a:headEnd/>
            <a:tailEnd type="oval" w="med" len="med"/>
          </a:ln>
          <a:effectLst/>
        </p:spPr>
        <p:txBody>
          <a:bodyPr wrap="none"/>
          <a:lstStyle/>
          <a:p>
            <a:endParaRPr lang="es-CO"/>
          </a:p>
        </p:txBody>
      </p:sp>
      <p:sp>
        <p:nvSpPr>
          <p:cNvPr id="136203" name="Line 11"/>
          <p:cNvSpPr>
            <a:spLocks noChangeShapeType="1"/>
          </p:cNvSpPr>
          <p:nvPr/>
        </p:nvSpPr>
        <p:spPr bwMode="auto">
          <a:xfrm>
            <a:off x="4067175" y="5373688"/>
            <a:ext cx="2232025" cy="0"/>
          </a:xfrm>
          <a:prstGeom prst="line">
            <a:avLst/>
          </a:prstGeom>
          <a:noFill/>
          <a:ln w="38100">
            <a:solidFill>
              <a:srgbClr val="3333FF"/>
            </a:solidFill>
            <a:round/>
            <a:headEnd/>
            <a:tailEnd type="diamond" w="med" len="med"/>
          </a:ln>
          <a:effectLst/>
        </p:spPr>
        <p:txBody>
          <a:bodyPr wrap="none"/>
          <a:lstStyle/>
          <a:p>
            <a:endParaRPr lang="es-CO"/>
          </a:p>
        </p:txBody>
      </p:sp>
      <p:sp>
        <p:nvSpPr>
          <p:cNvPr id="136204" name="Line 12"/>
          <p:cNvSpPr>
            <a:spLocks noChangeShapeType="1"/>
          </p:cNvSpPr>
          <p:nvPr/>
        </p:nvSpPr>
        <p:spPr bwMode="auto">
          <a:xfrm>
            <a:off x="6300788" y="4437063"/>
            <a:ext cx="0" cy="1223962"/>
          </a:xfrm>
          <a:prstGeom prst="line">
            <a:avLst/>
          </a:prstGeom>
          <a:noFill/>
          <a:ln w="9525">
            <a:solidFill>
              <a:schemeClr val="tx1"/>
            </a:solidFill>
            <a:round/>
            <a:headEnd/>
            <a:tailEnd/>
          </a:ln>
          <a:effectLst/>
        </p:spPr>
        <p:txBody>
          <a:bodyPr wrap="none"/>
          <a:lstStyle/>
          <a:p>
            <a:endParaRPr lang="es-CO"/>
          </a:p>
        </p:txBody>
      </p:sp>
      <p:sp>
        <p:nvSpPr>
          <p:cNvPr id="136205" name="Text Box 13"/>
          <p:cNvSpPr txBox="1">
            <a:spLocks noChangeArrowheads="1"/>
          </p:cNvSpPr>
          <p:nvPr/>
        </p:nvSpPr>
        <p:spPr bwMode="auto">
          <a:xfrm>
            <a:off x="1979613" y="5708650"/>
            <a:ext cx="504825" cy="549275"/>
          </a:xfrm>
          <a:prstGeom prst="rect">
            <a:avLst/>
          </a:prstGeom>
          <a:noFill/>
          <a:ln w="9525">
            <a:noFill/>
            <a:miter lim="800000"/>
            <a:headEnd/>
            <a:tailEnd/>
          </a:ln>
          <a:effectLst/>
        </p:spPr>
        <p:txBody>
          <a:bodyPr>
            <a:spAutoFit/>
          </a:bodyPr>
          <a:lstStyle/>
          <a:p>
            <a:pPr algn="ctr"/>
            <a:r>
              <a:rPr lang="es-ES_tradnl" sz="3000">
                <a:solidFill>
                  <a:srgbClr val="FF3300"/>
                </a:solidFill>
              </a:rPr>
              <a:t>3</a:t>
            </a:r>
          </a:p>
        </p:txBody>
      </p:sp>
      <p:sp>
        <p:nvSpPr>
          <p:cNvPr id="136206" name="Text Box 14"/>
          <p:cNvSpPr txBox="1">
            <a:spLocks noChangeArrowheads="1"/>
          </p:cNvSpPr>
          <p:nvPr/>
        </p:nvSpPr>
        <p:spPr bwMode="auto">
          <a:xfrm>
            <a:off x="3779838" y="5708650"/>
            <a:ext cx="504825" cy="457200"/>
          </a:xfrm>
          <a:prstGeom prst="rect">
            <a:avLst/>
          </a:prstGeom>
          <a:noFill/>
          <a:ln w="9525">
            <a:noFill/>
            <a:miter lim="800000"/>
            <a:headEnd/>
            <a:tailEnd/>
          </a:ln>
          <a:effectLst/>
        </p:spPr>
        <p:txBody>
          <a:bodyPr>
            <a:spAutoFit/>
          </a:bodyPr>
          <a:lstStyle/>
          <a:p>
            <a:pPr algn="ctr"/>
            <a:r>
              <a:rPr lang="es-ES_tradnl"/>
              <a:t>+</a:t>
            </a:r>
          </a:p>
        </p:txBody>
      </p:sp>
      <p:sp>
        <p:nvSpPr>
          <p:cNvPr id="136207" name="Text Box 15"/>
          <p:cNvSpPr txBox="1">
            <a:spLocks noChangeArrowheads="1"/>
          </p:cNvSpPr>
          <p:nvPr/>
        </p:nvSpPr>
        <p:spPr bwMode="auto">
          <a:xfrm>
            <a:off x="4787900" y="5708650"/>
            <a:ext cx="504825" cy="549275"/>
          </a:xfrm>
          <a:prstGeom prst="rect">
            <a:avLst/>
          </a:prstGeom>
          <a:noFill/>
          <a:ln w="9525">
            <a:noFill/>
            <a:miter lim="800000"/>
            <a:headEnd/>
            <a:tailEnd/>
          </a:ln>
          <a:effectLst/>
        </p:spPr>
        <p:txBody>
          <a:bodyPr>
            <a:spAutoFit/>
          </a:bodyPr>
          <a:lstStyle/>
          <a:p>
            <a:pPr algn="ctr"/>
            <a:r>
              <a:rPr lang="es-ES_tradnl" sz="3000">
                <a:solidFill>
                  <a:srgbClr val="3333FF"/>
                </a:solidFill>
              </a:rPr>
              <a:t>2</a:t>
            </a:r>
          </a:p>
        </p:txBody>
      </p:sp>
      <p:sp>
        <p:nvSpPr>
          <p:cNvPr id="136208" name="Text Box 16"/>
          <p:cNvSpPr txBox="1">
            <a:spLocks noChangeArrowheads="1"/>
          </p:cNvSpPr>
          <p:nvPr/>
        </p:nvSpPr>
        <p:spPr bwMode="auto">
          <a:xfrm>
            <a:off x="6084888" y="5708650"/>
            <a:ext cx="504825" cy="457200"/>
          </a:xfrm>
          <a:prstGeom prst="rect">
            <a:avLst/>
          </a:prstGeom>
          <a:noFill/>
          <a:ln w="9525">
            <a:noFill/>
            <a:miter lim="800000"/>
            <a:headEnd/>
            <a:tailEnd/>
          </a:ln>
          <a:effectLst/>
        </p:spPr>
        <p:txBody>
          <a:bodyPr>
            <a:spAutoFit/>
          </a:bodyPr>
          <a:lstStyle/>
          <a:p>
            <a:pPr algn="ctr"/>
            <a:r>
              <a:rPr lang="es-ES_tradnl"/>
              <a:t>=</a:t>
            </a:r>
          </a:p>
        </p:txBody>
      </p:sp>
      <p:sp>
        <p:nvSpPr>
          <p:cNvPr id="136209" name="Text Box 17"/>
          <p:cNvSpPr txBox="1">
            <a:spLocks noChangeArrowheads="1"/>
          </p:cNvSpPr>
          <p:nvPr/>
        </p:nvSpPr>
        <p:spPr bwMode="auto">
          <a:xfrm>
            <a:off x="7019925" y="5708650"/>
            <a:ext cx="504825" cy="457200"/>
          </a:xfrm>
          <a:prstGeom prst="rect">
            <a:avLst/>
          </a:prstGeom>
          <a:noFill/>
          <a:ln w="9525">
            <a:noFill/>
            <a:miter lim="800000"/>
            <a:headEnd/>
            <a:tailEnd/>
          </a:ln>
          <a:effectLst/>
        </p:spPr>
        <p:txBody>
          <a:bodyPr>
            <a:spAutoFit/>
          </a:bodyPr>
          <a:lstStyle/>
          <a:p>
            <a:pPr algn="ctr"/>
            <a:r>
              <a:rPr lang="es-ES_tradnl"/>
              <a:t>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title"/>
          </p:nvPr>
        </p:nvSpPr>
        <p:spPr/>
        <p:txBody>
          <a:bodyPr/>
          <a:lstStyle/>
          <a:p>
            <a:r>
              <a:rPr lang="es-ES_tradnl"/>
              <a:t>NUMEROS NATURALES</a:t>
            </a:r>
          </a:p>
        </p:txBody>
      </p:sp>
      <p:sp>
        <p:nvSpPr>
          <p:cNvPr id="7171" name="Rectangle 3"/>
          <p:cNvSpPr>
            <a:spLocks noGrp="1" noChangeArrowheads="1"/>
          </p:cNvSpPr>
          <p:nvPr>
            <p:ph type="body" idx="1"/>
          </p:nvPr>
        </p:nvSpPr>
        <p:spPr/>
        <p:txBody>
          <a:bodyPr/>
          <a:lstStyle/>
          <a:p>
            <a:pPr>
              <a:lnSpc>
                <a:spcPct val="90000"/>
              </a:lnSpc>
            </a:pPr>
            <a:r>
              <a:rPr lang="es-ES_tradnl"/>
              <a:t>En esta unidad se da un repaso de los diferentes </a:t>
            </a:r>
            <a:r>
              <a:rPr lang="es-ES_tradnl" b="1" i="1"/>
              <a:t>conjuntos</a:t>
            </a:r>
            <a:r>
              <a:rPr lang="es-ES_tradnl"/>
              <a:t> de números que existen en matemáticas.</a:t>
            </a:r>
          </a:p>
          <a:p>
            <a:pPr>
              <a:lnSpc>
                <a:spcPct val="90000"/>
              </a:lnSpc>
            </a:pPr>
            <a:r>
              <a:rPr lang="es-ES_tradnl" sz="3000"/>
              <a:t>Un </a:t>
            </a:r>
            <a:r>
              <a:rPr lang="es-ES_tradnl" sz="3000" b="1" i="1"/>
              <a:t>conjunto</a:t>
            </a:r>
            <a:r>
              <a:rPr lang="es-ES_tradnl" sz="3000"/>
              <a:t> es una "colección de objetos"; </a:t>
            </a:r>
          </a:p>
          <a:p>
            <a:pPr>
              <a:lnSpc>
                <a:spcPct val="90000"/>
              </a:lnSpc>
            </a:pPr>
            <a:r>
              <a:rPr lang="es-ES_tradnl" sz="3000"/>
              <a:t>Así, se puede hablar de un conjunto de personas, ciudades, lapiceros o del conjunto de objetos que hay en un momento dado encima de una mesa. </a:t>
            </a:r>
          </a:p>
          <a:p>
            <a:pPr>
              <a:lnSpc>
                <a:spcPct val="90000"/>
              </a:lnSpc>
            </a:pPr>
            <a:r>
              <a:rPr lang="es-ES_tradnl" sz="3000"/>
              <a:t>Un conjunto está bien definido cuando se sabe si un determinado elemento pertenece o no al conjunto.</a:t>
            </a:r>
            <a:r>
              <a:rPr lang="es-ES_tradnl"/>
              <a:t> </a:t>
            </a:r>
          </a:p>
        </p:txBody>
      </p:sp>
      <p:sp>
        <p:nvSpPr>
          <p:cNvPr id="7172" name="Line 4"/>
          <p:cNvSpPr>
            <a:spLocks noChangeShapeType="1"/>
          </p:cNvSpPr>
          <p:nvPr/>
        </p:nvSpPr>
        <p:spPr bwMode="auto">
          <a:xfrm>
            <a:off x="971550" y="2781300"/>
            <a:ext cx="6985000" cy="0"/>
          </a:xfrm>
          <a:prstGeom prst="line">
            <a:avLst/>
          </a:prstGeom>
          <a:noFill/>
          <a:ln w="76200" cmpd="tri">
            <a:solidFill>
              <a:srgbClr val="FF3300"/>
            </a:solidFill>
            <a:round/>
            <a:headEnd/>
            <a:tailEnd/>
          </a:ln>
          <a:effectLst/>
        </p:spPr>
        <p:txBody>
          <a:bodyPr wrap="none"/>
          <a:lstStyle/>
          <a:p>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p:txBody>
          <a:bodyPr/>
          <a:lstStyle/>
          <a:p>
            <a:r>
              <a:rPr lang="es-ES_tradnl"/>
              <a:t>NUMEROS NATURALES</a:t>
            </a:r>
          </a:p>
        </p:txBody>
      </p:sp>
      <p:sp>
        <p:nvSpPr>
          <p:cNvPr id="10243" name="Rectangle 3"/>
          <p:cNvSpPr>
            <a:spLocks noGrp="1" noChangeArrowheads="1"/>
          </p:cNvSpPr>
          <p:nvPr>
            <p:ph type="body" idx="1"/>
          </p:nvPr>
        </p:nvSpPr>
        <p:spPr/>
        <p:txBody>
          <a:bodyPr/>
          <a:lstStyle/>
          <a:p>
            <a:r>
              <a:rPr lang="es-ES_tradnl" b="1"/>
              <a:t>Suma (+) de números naturales</a:t>
            </a:r>
          </a:p>
          <a:p>
            <a:pPr>
              <a:buFontTx/>
              <a:buNone/>
            </a:pPr>
            <a:r>
              <a:rPr lang="es-ES_tradnl"/>
              <a:t>Resuelve estas sumas </a:t>
            </a:r>
          </a:p>
        </p:txBody>
      </p:sp>
      <p:sp>
        <p:nvSpPr>
          <p:cNvPr id="10244" name="Text Box 4"/>
          <p:cNvSpPr txBox="1">
            <a:spLocks noChangeArrowheads="1"/>
          </p:cNvSpPr>
          <p:nvPr/>
        </p:nvSpPr>
        <p:spPr bwMode="auto">
          <a:xfrm>
            <a:off x="323850" y="6157913"/>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http://descartes.cnice.mec.es/materiales_didacticos/naturales1/suma.htm</a:t>
            </a:r>
            <a:endParaRPr lang="es-ES_tradnl" sz="1800" b="0" i="0"/>
          </a:p>
        </p:txBody>
      </p:sp>
      <p:pic>
        <p:nvPicPr>
          <p:cNvPr id="10246" name="Picture 6"/>
          <p:cNvPicPr>
            <a:picLocks noChangeAspect="1" noChangeArrowheads="1"/>
          </p:cNvPicPr>
          <p:nvPr/>
        </p:nvPicPr>
        <p:blipFill>
          <a:blip r:embed="rId3" cstate="print"/>
          <a:srcRect/>
          <a:stretch>
            <a:fillRect/>
          </a:stretch>
        </p:blipFill>
        <p:spPr bwMode="auto">
          <a:xfrm>
            <a:off x="4859338" y="2492375"/>
            <a:ext cx="1714500" cy="3384550"/>
          </a:xfrm>
          <a:prstGeom prst="rect">
            <a:avLst/>
          </a:prstGeom>
          <a:noFill/>
          <a:ln w="9525">
            <a:noFill/>
            <a:miter lim="800000"/>
            <a:headEnd/>
            <a:tailEnd/>
          </a:ln>
          <a:effectLst/>
        </p:spPr>
      </p:pic>
      <p:pic>
        <p:nvPicPr>
          <p:cNvPr id="10247" name="Picture 7"/>
          <p:cNvPicPr>
            <a:picLocks noChangeAspect="1" noChangeArrowheads="1"/>
          </p:cNvPicPr>
          <p:nvPr/>
        </p:nvPicPr>
        <p:blipFill>
          <a:blip r:embed="rId4" cstate="print"/>
          <a:srcRect/>
          <a:stretch>
            <a:fillRect/>
          </a:stretch>
        </p:blipFill>
        <p:spPr bwMode="auto">
          <a:xfrm>
            <a:off x="835025" y="2636838"/>
            <a:ext cx="1627188" cy="338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p:txBody>
          <a:bodyPr/>
          <a:lstStyle/>
          <a:p>
            <a:r>
              <a:rPr lang="es-ES_tradnl"/>
              <a:t>NUMEROS NATURALES</a:t>
            </a:r>
          </a:p>
        </p:txBody>
      </p:sp>
      <p:sp>
        <p:nvSpPr>
          <p:cNvPr id="26627" name="Rectangle 3"/>
          <p:cNvSpPr>
            <a:spLocks noGrp="1" noChangeArrowheads="1"/>
          </p:cNvSpPr>
          <p:nvPr>
            <p:ph type="body" idx="1"/>
          </p:nvPr>
        </p:nvSpPr>
        <p:spPr/>
        <p:txBody>
          <a:bodyPr/>
          <a:lstStyle/>
          <a:p>
            <a:r>
              <a:rPr lang="es-ES_tradnl" b="1"/>
              <a:t>Suma (+) de números naturales Propiedades:</a:t>
            </a:r>
          </a:p>
          <a:p>
            <a:pPr>
              <a:buFontTx/>
              <a:buNone/>
            </a:pPr>
            <a:endParaRPr lang="es-ES_tradnl"/>
          </a:p>
          <a:p>
            <a:pPr>
              <a:buFontTx/>
              <a:buNone/>
            </a:pPr>
            <a:r>
              <a:rPr lang="es-ES_tradnl"/>
              <a:t>La suma de dos números naturales es siempre un número natural.</a:t>
            </a:r>
          </a:p>
          <a:p>
            <a:pPr>
              <a:buFontTx/>
              <a:buNone/>
            </a:pPr>
            <a:endParaRPr lang="es-ES_tradnl"/>
          </a:p>
        </p:txBody>
      </p:sp>
      <p:pic>
        <p:nvPicPr>
          <p:cNvPr id="26631" name="Picture 7"/>
          <p:cNvPicPr>
            <a:picLocks noChangeAspect="1" noChangeArrowheads="1"/>
          </p:cNvPicPr>
          <p:nvPr/>
        </p:nvPicPr>
        <p:blipFill>
          <a:blip r:embed="rId2" cstate="print">
            <a:clrChange>
              <a:clrFrom>
                <a:srgbClr val="FFF7E5"/>
              </a:clrFrom>
              <a:clrTo>
                <a:srgbClr val="FFF7E5">
                  <a:alpha val="0"/>
                </a:srgbClr>
              </a:clrTo>
            </a:clrChange>
          </a:blip>
          <a:srcRect/>
          <a:stretch>
            <a:fillRect/>
          </a:stretch>
        </p:blipFill>
        <p:spPr bwMode="auto">
          <a:xfrm>
            <a:off x="1116013" y="4365625"/>
            <a:ext cx="2376487" cy="885825"/>
          </a:xfrm>
          <a:prstGeom prst="rect">
            <a:avLst/>
          </a:prstGeom>
          <a:noFill/>
          <a:ln w="9525">
            <a:noFill/>
            <a:miter lim="800000"/>
            <a:headEnd/>
            <a:tailEnd/>
          </a:ln>
          <a:effectLst/>
        </p:spPr>
      </p:pic>
      <p:pic>
        <p:nvPicPr>
          <p:cNvPr id="26632" name="Picture 8"/>
          <p:cNvPicPr>
            <a:picLocks noChangeAspect="1" noChangeArrowheads="1"/>
          </p:cNvPicPr>
          <p:nvPr/>
        </p:nvPicPr>
        <p:blipFill>
          <a:blip r:embed="rId3" cstate="print">
            <a:clrChange>
              <a:clrFrom>
                <a:srgbClr val="FFF7E5"/>
              </a:clrFrom>
              <a:clrTo>
                <a:srgbClr val="FFF7E5">
                  <a:alpha val="0"/>
                </a:srgbClr>
              </a:clrTo>
            </a:clrChange>
          </a:blip>
          <a:srcRect/>
          <a:stretch>
            <a:fillRect/>
          </a:stretch>
        </p:blipFill>
        <p:spPr bwMode="auto">
          <a:xfrm>
            <a:off x="4572000" y="4365625"/>
            <a:ext cx="2520950" cy="884238"/>
          </a:xfrm>
          <a:prstGeom prst="rect">
            <a:avLst/>
          </a:prstGeom>
          <a:noFill/>
          <a:ln w="9525">
            <a:noFill/>
            <a:miter lim="800000"/>
            <a:headEnd/>
            <a:tailEnd/>
          </a:ln>
          <a:effectLst/>
        </p:spPr>
      </p:pic>
      <p:sp>
        <p:nvSpPr>
          <p:cNvPr id="26633" name="Line 9"/>
          <p:cNvSpPr>
            <a:spLocks noChangeShapeType="1"/>
          </p:cNvSpPr>
          <p:nvPr/>
        </p:nvSpPr>
        <p:spPr bwMode="auto">
          <a:xfrm>
            <a:off x="3203575" y="4941888"/>
            <a:ext cx="95250" cy="142875"/>
          </a:xfrm>
          <a:prstGeom prst="line">
            <a:avLst/>
          </a:prstGeom>
          <a:noFill/>
          <a:ln w="9525">
            <a:solidFill>
              <a:srgbClr val="3333FF"/>
            </a:solidFill>
            <a:round/>
            <a:headEnd/>
            <a:tailEnd/>
          </a:ln>
          <a:effectLst/>
        </p:spPr>
        <p:txBody>
          <a:bodyPr wrap="none"/>
          <a:lstStyle/>
          <a:p>
            <a:endParaRPr lang="es-CO"/>
          </a:p>
        </p:txBody>
      </p:sp>
      <p:sp>
        <p:nvSpPr>
          <p:cNvPr id="26634" name="Line 10"/>
          <p:cNvSpPr>
            <a:spLocks noChangeShapeType="1"/>
          </p:cNvSpPr>
          <p:nvPr/>
        </p:nvSpPr>
        <p:spPr bwMode="auto">
          <a:xfrm>
            <a:off x="6804025" y="4868863"/>
            <a:ext cx="95250" cy="142875"/>
          </a:xfrm>
          <a:prstGeom prst="line">
            <a:avLst/>
          </a:prstGeom>
          <a:noFill/>
          <a:ln w="9525">
            <a:solidFill>
              <a:srgbClr val="3333FF"/>
            </a:solidFill>
            <a:round/>
            <a:headEnd/>
            <a:tailEnd/>
          </a:ln>
          <a:effectLst/>
        </p:spPr>
        <p:txBody>
          <a:bodyPr wrap="none"/>
          <a:lstStyle/>
          <a:p>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p:txBody>
          <a:bodyPr/>
          <a:lstStyle/>
          <a:p>
            <a:r>
              <a:rPr lang="es-ES_tradnl"/>
              <a:t>NUMEROS NATURALES</a:t>
            </a:r>
          </a:p>
        </p:txBody>
      </p:sp>
      <p:sp>
        <p:nvSpPr>
          <p:cNvPr id="27651" name="Rectangle 3"/>
          <p:cNvSpPr>
            <a:spLocks noGrp="1" noChangeArrowheads="1"/>
          </p:cNvSpPr>
          <p:nvPr>
            <p:ph type="body" idx="1"/>
          </p:nvPr>
        </p:nvSpPr>
        <p:spPr/>
        <p:txBody>
          <a:bodyPr/>
          <a:lstStyle/>
          <a:p>
            <a:r>
              <a:rPr lang="es-ES_tradnl" b="1"/>
              <a:t>Suma (+) de números naturales Propiedades:  </a:t>
            </a:r>
            <a:r>
              <a:rPr lang="es-ES_tradnl" b="1" i="1"/>
              <a:t>CONMUTATIVA</a:t>
            </a:r>
            <a:endParaRPr lang="es-ES_tradnl" b="1"/>
          </a:p>
          <a:p>
            <a:pPr>
              <a:buFontTx/>
              <a:buNone/>
            </a:pPr>
            <a:endParaRPr lang="es-ES_tradnl"/>
          </a:p>
          <a:p>
            <a:pPr>
              <a:buFontTx/>
              <a:buNone/>
            </a:pPr>
            <a:r>
              <a:rPr lang="es-ES_tradnl"/>
              <a:t>Al sumar dos números naturales da lo mismo colocar primero el uno o el otro</a:t>
            </a:r>
          </a:p>
          <a:p>
            <a:pPr>
              <a:buFontTx/>
              <a:buNone/>
            </a:pPr>
            <a:endParaRPr lang="es-ES_tradnl"/>
          </a:p>
        </p:txBody>
      </p:sp>
      <p:pic>
        <p:nvPicPr>
          <p:cNvPr id="27653" name="Picture 5"/>
          <p:cNvPicPr>
            <a:picLocks noChangeAspect="1" noChangeArrowheads="1"/>
          </p:cNvPicPr>
          <p:nvPr/>
        </p:nvPicPr>
        <p:blipFill>
          <a:blip r:embed="rId2" cstate="print">
            <a:clrChange>
              <a:clrFrom>
                <a:srgbClr val="FFF7E5"/>
              </a:clrFrom>
              <a:clrTo>
                <a:srgbClr val="FFF7E5">
                  <a:alpha val="0"/>
                </a:srgbClr>
              </a:clrTo>
            </a:clrChange>
          </a:blip>
          <a:srcRect l="7166"/>
          <a:stretch>
            <a:fillRect/>
          </a:stretch>
        </p:blipFill>
        <p:spPr bwMode="auto">
          <a:xfrm>
            <a:off x="755650" y="4437063"/>
            <a:ext cx="1871663" cy="1127125"/>
          </a:xfrm>
          <a:prstGeom prst="rect">
            <a:avLst/>
          </a:prstGeom>
          <a:noFill/>
          <a:ln w="9525">
            <a:noFill/>
            <a:miter lim="800000"/>
            <a:headEnd/>
            <a:tailEnd/>
          </a:ln>
          <a:effectLst/>
        </p:spPr>
      </p:pic>
      <p:pic>
        <p:nvPicPr>
          <p:cNvPr id="27654" name="Picture 6"/>
          <p:cNvPicPr>
            <a:picLocks noChangeAspect="1" noChangeArrowheads="1"/>
          </p:cNvPicPr>
          <p:nvPr/>
        </p:nvPicPr>
        <p:blipFill>
          <a:blip r:embed="rId3" cstate="print">
            <a:clrChange>
              <a:clrFrom>
                <a:srgbClr val="FFF7E5"/>
              </a:clrFrom>
              <a:clrTo>
                <a:srgbClr val="FFF7E5">
                  <a:alpha val="0"/>
                </a:srgbClr>
              </a:clrTo>
            </a:clrChange>
          </a:blip>
          <a:srcRect/>
          <a:stretch>
            <a:fillRect/>
          </a:stretch>
        </p:blipFill>
        <p:spPr bwMode="auto">
          <a:xfrm>
            <a:off x="3490913" y="4437063"/>
            <a:ext cx="1585912" cy="957262"/>
          </a:xfrm>
          <a:prstGeom prst="rect">
            <a:avLst/>
          </a:prstGeom>
          <a:noFill/>
          <a:ln w="9525">
            <a:noFill/>
            <a:miter lim="800000"/>
            <a:headEnd/>
            <a:tailEnd/>
          </a:ln>
          <a:effectLst/>
        </p:spPr>
      </p:pic>
      <p:pic>
        <p:nvPicPr>
          <p:cNvPr id="27655" name="Picture 7"/>
          <p:cNvPicPr>
            <a:picLocks noChangeAspect="1" noChangeArrowheads="1"/>
          </p:cNvPicPr>
          <p:nvPr/>
        </p:nvPicPr>
        <p:blipFill>
          <a:blip r:embed="rId4" cstate="print">
            <a:clrChange>
              <a:clrFrom>
                <a:srgbClr val="FFF7E5"/>
              </a:clrFrom>
              <a:clrTo>
                <a:srgbClr val="FFF7E5">
                  <a:alpha val="0"/>
                </a:srgbClr>
              </a:clrTo>
            </a:clrChange>
          </a:blip>
          <a:srcRect/>
          <a:stretch>
            <a:fillRect/>
          </a:stretch>
        </p:blipFill>
        <p:spPr bwMode="auto">
          <a:xfrm>
            <a:off x="6156325" y="4437063"/>
            <a:ext cx="1800225" cy="989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p:txBody>
          <a:bodyPr/>
          <a:lstStyle/>
          <a:p>
            <a:r>
              <a:rPr lang="es-ES_tradnl"/>
              <a:t>NUMEROS NATURALES</a:t>
            </a:r>
          </a:p>
        </p:txBody>
      </p:sp>
      <p:sp>
        <p:nvSpPr>
          <p:cNvPr id="28675" name="Rectangle 3"/>
          <p:cNvSpPr>
            <a:spLocks noGrp="1" noChangeArrowheads="1"/>
          </p:cNvSpPr>
          <p:nvPr>
            <p:ph type="body" idx="1"/>
          </p:nvPr>
        </p:nvSpPr>
        <p:spPr/>
        <p:txBody>
          <a:bodyPr/>
          <a:lstStyle/>
          <a:p>
            <a:r>
              <a:rPr lang="es-ES_tradnl" b="1"/>
              <a:t>Suma (+) de números naturales Propiedades:  </a:t>
            </a:r>
            <a:r>
              <a:rPr lang="es-ES_tradnl" b="1" i="1"/>
              <a:t>ASOCIATIVA</a:t>
            </a:r>
            <a:endParaRPr lang="es-ES_tradnl" b="1"/>
          </a:p>
          <a:p>
            <a:pPr>
              <a:buFontTx/>
              <a:buNone/>
            </a:pPr>
            <a:endParaRPr lang="es-ES_tradnl"/>
          </a:p>
          <a:p>
            <a:pPr>
              <a:buFontTx/>
              <a:buNone/>
            </a:pPr>
            <a:r>
              <a:rPr lang="es-ES_tradnl"/>
              <a:t>Para sumar tres o más números naturales podemos hacerlo agrupándolos de formas diversas, obtendremos el mismo resultado.</a:t>
            </a:r>
          </a:p>
          <a:p>
            <a:pPr>
              <a:buFontTx/>
              <a:buNone/>
            </a:pPr>
            <a:endParaRPr lang="es-ES_tradnl"/>
          </a:p>
        </p:txBody>
      </p:sp>
      <p:pic>
        <p:nvPicPr>
          <p:cNvPr id="28678" name="Picture 6"/>
          <p:cNvPicPr>
            <a:picLocks noChangeAspect="1" noChangeArrowheads="1"/>
          </p:cNvPicPr>
          <p:nvPr/>
        </p:nvPicPr>
        <p:blipFill>
          <a:blip r:embed="rId2" cstate="print">
            <a:clrChange>
              <a:clrFrom>
                <a:srgbClr val="FFF7E5"/>
              </a:clrFrom>
              <a:clrTo>
                <a:srgbClr val="FFF7E5">
                  <a:alpha val="0"/>
                </a:srgbClr>
              </a:clrTo>
            </a:clrChange>
          </a:blip>
          <a:srcRect r="2481"/>
          <a:stretch>
            <a:fillRect/>
          </a:stretch>
        </p:blipFill>
        <p:spPr bwMode="auto">
          <a:xfrm>
            <a:off x="539750" y="4724400"/>
            <a:ext cx="2808288" cy="788988"/>
          </a:xfrm>
          <a:prstGeom prst="rect">
            <a:avLst/>
          </a:prstGeom>
          <a:noFill/>
          <a:ln w="9525">
            <a:noFill/>
            <a:miter lim="800000"/>
            <a:headEnd/>
            <a:tailEnd/>
          </a:ln>
          <a:effectLst/>
        </p:spPr>
      </p:pic>
      <p:pic>
        <p:nvPicPr>
          <p:cNvPr id="28679" name="Picture 7"/>
          <p:cNvPicPr>
            <a:picLocks noChangeAspect="1" noChangeArrowheads="1"/>
          </p:cNvPicPr>
          <p:nvPr/>
        </p:nvPicPr>
        <p:blipFill>
          <a:blip r:embed="rId3" cstate="print">
            <a:clrChange>
              <a:clrFrom>
                <a:srgbClr val="FFF7E5"/>
              </a:clrFrom>
              <a:clrTo>
                <a:srgbClr val="FFF7E5">
                  <a:alpha val="0"/>
                </a:srgbClr>
              </a:clrTo>
            </a:clrChange>
          </a:blip>
          <a:srcRect r="2414"/>
          <a:stretch>
            <a:fillRect/>
          </a:stretch>
        </p:blipFill>
        <p:spPr bwMode="auto">
          <a:xfrm>
            <a:off x="5076825" y="4724400"/>
            <a:ext cx="2951163" cy="836613"/>
          </a:xfrm>
          <a:prstGeom prst="rect">
            <a:avLst/>
          </a:prstGeom>
          <a:noFill/>
          <a:ln w="9525">
            <a:noFill/>
            <a:miter lim="800000"/>
            <a:headEnd/>
            <a:tailEnd/>
          </a:ln>
          <a:effectLst/>
        </p:spPr>
      </p:pic>
      <p:pic>
        <p:nvPicPr>
          <p:cNvPr id="28680" name="Picture 8"/>
          <p:cNvPicPr>
            <a:picLocks noChangeAspect="1" noChangeArrowheads="1"/>
          </p:cNvPicPr>
          <p:nvPr/>
        </p:nvPicPr>
        <p:blipFill>
          <a:blip r:embed="rId4" cstate="print">
            <a:clrChange>
              <a:clrFrom>
                <a:srgbClr val="FFF7E5"/>
              </a:clrFrom>
              <a:clrTo>
                <a:srgbClr val="FFF7E5">
                  <a:alpha val="0"/>
                </a:srgbClr>
              </a:clrTo>
            </a:clrChange>
          </a:blip>
          <a:srcRect r="2534"/>
          <a:stretch>
            <a:fillRect/>
          </a:stretch>
        </p:blipFill>
        <p:spPr bwMode="auto">
          <a:xfrm>
            <a:off x="2843213" y="5745163"/>
            <a:ext cx="2808287"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p:txBody>
          <a:bodyPr/>
          <a:lstStyle/>
          <a:p>
            <a:r>
              <a:rPr lang="es-ES_tradnl"/>
              <a:t>NUMEROS NATURALES</a:t>
            </a:r>
          </a:p>
        </p:txBody>
      </p:sp>
      <p:sp>
        <p:nvSpPr>
          <p:cNvPr id="29699" name="Rectangle 3"/>
          <p:cNvSpPr>
            <a:spLocks noGrp="1" noChangeArrowheads="1"/>
          </p:cNvSpPr>
          <p:nvPr>
            <p:ph type="body" idx="1"/>
          </p:nvPr>
        </p:nvSpPr>
        <p:spPr/>
        <p:txBody>
          <a:bodyPr/>
          <a:lstStyle/>
          <a:p>
            <a:r>
              <a:rPr lang="es-ES_tradnl" b="1"/>
              <a:t>Suma (+) de números naturales Propiedades:  </a:t>
            </a:r>
            <a:r>
              <a:rPr lang="es-ES_tradnl" b="1" i="1"/>
              <a:t>ELEMENTO NEUTRO</a:t>
            </a:r>
            <a:endParaRPr lang="es-ES_tradnl" b="1"/>
          </a:p>
          <a:p>
            <a:pPr>
              <a:buFontTx/>
              <a:buNone/>
            </a:pPr>
            <a:endParaRPr lang="es-ES_tradnl"/>
          </a:p>
          <a:p>
            <a:pPr>
              <a:buFontTx/>
              <a:buNone/>
            </a:pPr>
            <a:r>
              <a:rPr lang="es-ES_tradnl"/>
              <a:t>Existe un número natural </a:t>
            </a:r>
            <a:r>
              <a:rPr lang="es-ES_tradnl" b="1" i="1"/>
              <a:t>0</a:t>
            </a:r>
            <a:r>
              <a:rPr lang="es-ES_tradnl"/>
              <a:t>, que al ser sumado a cualquier otro número natural da como resultado ese mismo número.</a:t>
            </a:r>
          </a:p>
          <a:p>
            <a:pPr>
              <a:buFontTx/>
              <a:buNone/>
            </a:pPr>
            <a:endParaRPr lang="es-ES_tradnl"/>
          </a:p>
        </p:txBody>
      </p:sp>
      <p:pic>
        <p:nvPicPr>
          <p:cNvPr id="29704" name="Picture 8"/>
          <p:cNvPicPr>
            <a:picLocks noChangeAspect="1" noChangeArrowheads="1"/>
          </p:cNvPicPr>
          <p:nvPr/>
        </p:nvPicPr>
        <p:blipFill>
          <a:blip r:embed="rId2" cstate="print">
            <a:clrChange>
              <a:clrFrom>
                <a:srgbClr val="FFF7E5"/>
              </a:clrFrom>
              <a:clrTo>
                <a:srgbClr val="FFF7E5">
                  <a:alpha val="0"/>
                </a:srgbClr>
              </a:clrTo>
            </a:clrChange>
          </a:blip>
          <a:srcRect/>
          <a:stretch>
            <a:fillRect/>
          </a:stretch>
        </p:blipFill>
        <p:spPr bwMode="auto">
          <a:xfrm>
            <a:off x="684213" y="4868863"/>
            <a:ext cx="1511300" cy="503237"/>
          </a:xfrm>
          <a:prstGeom prst="rect">
            <a:avLst/>
          </a:prstGeom>
          <a:noFill/>
          <a:ln w="9525">
            <a:noFill/>
            <a:miter lim="800000"/>
            <a:headEnd/>
            <a:tailEnd/>
          </a:ln>
          <a:effectLst/>
        </p:spPr>
      </p:pic>
      <p:pic>
        <p:nvPicPr>
          <p:cNvPr id="29705" name="Picture 9"/>
          <p:cNvPicPr>
            <a:picLocks noChangeAspect="1" noChangeArrowheads="1"/>
          </p:cNvPicPr>
          <p:nvPr/>
        </p:nvPicPr>
        <p:blipFill>
          <a:blip r:embed="rId3" cstate="print">
            <a:clrChange>
              <a:clrFrom>
                <a:srgbClr val="FFF7E5"/>
              </a:clrFrom>
              <a:clrTo>
                <a:srgbClr val="FFF7E5">
                  <a:alpha val="0"/>
                </a:srgbClr>
              </a:clrTo>
            </a:clrChange>
          </a:blip>
          <a:srcRect/>
          <a:stretch>
            <a:fillRect/>
          </a:stretch>
        </p:blipFill>
        <p:spPr bwMode="auto">
          <a:xfrm>
            <a:off x="3203575" y="4868863"/>
            <a:ext cx="1296988" cy="569912"/>
          </a:xfrm>
          <a:prstGeom prst="rect">
            <a:avLst/>
          </a:prstGeom>
          <a:noFill/>
          <a:ln w="9525">
            <a:noFill/>
            <a:miter lim="800000"/>
            <a:headEnd/>
            <a:tailEnd/>
          </a:ln>
          <a:effectLst/>
        </p:spPr>
      </p:pic>
      <p:pic>
        <p:nvPicPr>
          <p:cNvPr id="29706" name="Picture 10"/>
          <p:cNvPicPr>
            <a:picLocks noChangeAspect="1" noChangeArrowheads="1"/>
          </p:cNvPicPr>
          <p:nvPr/>
        </p:nvPicPr>
        <p:blipFill>
          <a:blip r:embed="rId4" cstate="print">
            <a:clrChange>
              <a:clrFrom>
                <a:srgbClr val="FFF7E5"/>
              </a:clrFrom>
              <a:clrTo>
                <a:srgbClr val="FFF7E5">
                  <a:alpha val="0"/>
                </a:srgbClr>
              </a:clrTo>
            </a:clrChange>
          </a:blip>
          <a:srcRect/>
          <a:stretch>
            <a:fillRect/>
          </a:stretch>
        </p:blipFill>
        <p:spPr bwMode="auto">
          <a:xfrm>
            <a:off x="5940425" y="4941888"/>
            <a:ext cx="1441450" cy="388937"/>
          </a:xfrm>
          <a:prstGeom prst="rect">
            <a:avLst/>
          </a:prstGeom>
          <a:noFill/>
          <a:ln w="9525">
            <a:noFill/>
            <a:miter lim="800000"/>
            <a:headEnd/>
            <a:tailEnd/>
          </a:ln>
          <a:effectLst/>
        </p:spPr>
      </p:pic>
      <p:sp>
        <p:nvSpPr>
          <p:cNvPr id="29707" name="Text Box 11"/>
          <p:cNvSpPr txBox="1">
            <a:spLocks noChangeArrowheads="1"/>
          </p:cNvSpPr>
          <p:nvPr/>
        </p:nvSpPr>
        <p:spPr bwMode="auto">
          <a:xfrm>
            <a:off x="323850" y="6157913"/>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5"/>
              </a:rPr>
              <a:t>http://descartes.cnice.mec.es/materiales_didacticos/naturales1/propieda.htm</a:t>
            </a:r>
            <a:endParaRPr lang="es-ES_tradnl" sz="1800" b="0" i="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p:txBody>
          <a:bodyPr/>
          <a:lstStyle/>
          <a:p>
            <a:r>
              <a:rPr lang="es-ES_tradnl"/>
              <a:t>NUMEROS NATURALES</a:t>
            </a:r>
          </a:p>
        </p:txBody>
      </p:sp>
      <p:sp>
        <p:nvSpPr>
          <p:cNvPr id="30723" name="Rectangle 3"/>
          <p:cNvSpPr>
            <a:spLocks noGrp="1" noChangeArrowheads="1"/>
          </p:cNvSpPr>
          <p:nvPr>
            <p:ph type="body" idx="1"/>
          </p:nvPr>
        </p:nvSpPr>
        <p:spPr/>
        <p:txBody>
          <a:bodyPr/>
          <a:lstStyle/>
          <a:p>
            <a:r>
              <a:rPr lang="es-ES_tradnl" b="1"/>
              <a:t>Suma (+) de números naturales</a:t>
            </a:r>
            <a:endParaRPr lang="es-ES_tradnl"/>
          </a:p>
          <a:p>
            <a:pPr>
              <a:buFontTx/>
              <a:buNone/>
            </a:pPr>
            <a:r>
              <a:rPr lang="es-ES_tradnl"/>
              <a:t>Completa este cuadrado mágico con los números que se indican abajo</a:t>
            </a:r>
          </a:p>
          <a:p>
            <a:pPr>
              <a:buFontTx/>
              <a:buNone/>
            </a:pPr>
            <a:endParaRPr lang="es-ES_tradnl"/>
          </a:p>
        </p:txBody>
      </p:sp>
      <p:sp>
        <p:nvSpPr>
          <p:cNvPr id="30727" name="Text Box 7"/>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http://descartes.cnice.mec.es/materiales_didacticos/naturales1/3x3acn.htm</a:t>
            </a:r>
            <a:endParaRPr lang="es-ES_tradnl" sz="1800" b="0" i="0"/>
          </a:p>
        </p:txBody>
      </p:sp>
      <p:pic>
        <p:nvPicPr>
          <p:cNvPr id="30728" name="Picture 8"/>
          <p:cNvPicPr>
            <a:picLocks noChangeAspect="1" noChangeArrowheads="1"/>
          </p:cNvPicPr>
          <p:nvPr/>
        </p:nvPicPr>
        <p:blipFill>
          <a:blip r:embed="rId3" cstate="print"/>
          <a:srcRect/>
          <a:stretch>
            <a:fillRect/>
          </a:stretch>
        </p:blipFill>
        <p:spPr bwMode="auto">
          <a:xfrm>
            <a:off x="684213" y="3068638"/>
            <a:ext cx="2527300" cy="2592387"/>
          </a:xfrm>
          <a:prstGeom prst="rect">
            <a:avLst/>
          </a:prstGeom>
          <a:noFill/>
          <a:ln w="9525">
            <a:noFill/>
            <a:miter lim="800000"/>
            <a:headEnd/>
            <a:tailEnd/>
          </a:ln>
          <a:effectLst/>
        </p:spPr>
      </p:pic>
      <p:pic>
        <p:nvPicPr>
          <p:cNvPr id="30729" name="Picture 9"/>
          <p:cNvPicPr>
            <a:picLocks noChangeAspect="1" noChangeArrowheads="1"/>
          </p:cNvPicPr>
          <p:nvPr/>
        </p:nvPicPr>
        <p:blipFill>
          <a:blip r:embed="rId4" cstate="print"/>
          <a:srcRect/>
          <a:stretch>
            <a:fillRect/>
          </a:stretch>
        </p:blipFill>
        <p:spPr bwMode="auto">
          <a:xfrm>
            <a:off x="323850" y="5716588"/>
            <a:ext cx="3455988" cy="473075"/>
          </a:xfrm>
          <a:prstGeom prst="rect">
            <a:avLst/>
          </a:prstGeom>
          <a:noFill/>
          <a:ln w="9525">
            <a:noFill/>
            <a:miter lim="800000"/>
            <a:headEnd/>
            <a:tailEnd/>
          </a:ln>
          <a:effectLst/>
        </p:spPr>
      </p:pic>
      <p:pic>
        <p:nvPicPr>
          <p:cNvPr id="30730" name="Picture 10"/>
          <p:cNvPicPr>
            <a:picLocks noChangeAspect="1" noChangeArrowheads="1"/>
          </p:cNvPicPr>
          <p:nvPr/>
        </p:nvPicPr>
        <p:blipFill>
          <a:blip r:embed="rId5" cstate="print"/>
          <a:srcRect/>
          <a:stretch>
            <a:fillRect/>
          </a:stretch>
        </p:blipFill>
        <p:spPr bwMode="auto">
          <a:xfrm>
            <a:off x="4787900" y="3141663"/>
            <a:ext cx="2455863" cy="2519362"/>
          </a:xfrm>
          <a:prstGeom prst="rect">
            <a:avLst/>
          </a:prstGeom>
          <a:noFill/>
          <a:ln w="9525">
            <a:noFill/>
            <a:miter lim="800000"/>
            <a:headEnd/>
            <a:tailEnd/>
          </a:ln>
          <a:effectLst/>
        </p:spPr>
      </p:pic>
      <p:pic>
        <p:nvPicPr>
          <p:cNvPr id="30731" name="Picture 11"/>
          <p:cNvPicPr>
            <a:picLocks noChangeAspect="1" noChangeArrowheads="1"/>
          </p:cNvPicPr>
          <p:nvPr/>
        </p:nvPicPr>
        <p:blipFill>
          <a:blip r:embed="rId6" cstate="print"/>
          <a:srcRect/>
          <a:stretch>
            <a:fillRect/>
          </a:stretch>
        </p:blipFill>
        <p:spPr bwMode="auto">
          <a:xfrm>
            <a:off x="4932363" y="5661025"/>
            <a:ext cx="3095625" cy="420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Large confetti"/>
          <p:cNvSpPr>
            <a:spLocks noGrp="1" noChangeArrowheads="1"/>
          </p:cNvSpPr>
          <p:nvPr>
            <p:ph type="title"/>
          </p:nvPr>
        </p:nvSpPr>
        <p:spPr/>
        <p:txBody>
          <a:bodyPr/>
          <a:lstStyle/>
          <a:p>
            <a:r>
              <a:rPr lang="es-ES_tradnl"/>
              <a:t>NUMEROS NATURALES</a:t>
            </a:r>
          </a:p>
        </p:txBody>
      </p:sp>
      <p:sp>
        <p:nvSpPr>
          <p:cNvPr id="40963" name="Rectangle 3"/>
          <p:cNvSpPr>
            <a:spLocks noGrp="1" noChangeArrowheads="1"/>
          </p:cNvSpPr>
          <p:nvPr>
            <p:ph type="body" idx="1"/>
          </p:nvPr>
        </p:nvSpPr>
        <p:spPr/>
        <p:txBody>
          <a:bodyPr/>
          <a:lstStyle/>
          <a:p>
            <a:r>
              <a:rPr lang="es-ES_tradnl" b="1"/>
              <a:t>Suma (+) de números naturales</a:t>
            </a:r>
            <a:endParaRPr lang="es-ES_tradnl"/>
          </a:p>
          <a:p>
            <a:pPr>
              <a:buFontTx/>
              <a:buNone/>
            </a:pPr>
            <a:r>
              <a:rPr lang="es-ES_tradnl"/>
              <a:t>Completa este cuadrado mágico con los números que se indican abajo</a:t>
            </a:r>
          </a:p>
          <a:p>
            <a:pPr>
              <a:buFontTx/>
              <a:buNone/>
            </a:pPr>
            <a:endParaRPr lang="es-ES_tradnl"/>
          </a:p>
        </p:txBody>
      </p:sp>
      <p:sp>
        <p:nvSpPr>
          <p:cNvPr id="40964"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http://descartes.cnice.mec.es/materiales_didacticos/naturales1/3x3asn.htm</a:t>
            </a:r>
            <a:endParaRPr lang="es-ES_tradnl" sz="1800" b="0" i="0"/>
          </a:p>
        </p:txBody>
      </p:sp>
      <p:pic>
        <p:nvPicPr>
          <p:cNvPr id="40969" name="Picture 9"/>
          <p:cNvPicPr>
            <a:picLocks noChangeAspect="1" noChangeArrowheads="1"/>
          </p:cNvPicPr>
          <p:nvPr/>
        </p:nvPicPr>
        <p:blipFill>
          <a:blip r:embed="rId3" cstate="print"/>
          <a:srcRect/>
          <a:stretch>
            <a:fillRect/>
          </a:stretch>
        </p:blipFill>
        <p:spPr bwMode="auto">
          <a:xfrm>
            <a:off x="1403350" y="2965450"/>
            <a:ext cx="6121400" cy="315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Large confetti"/>
          <p:cNvSpPr>
            <a:spLocks noGrp="1" noChangeArrowheads="1"/>
          </p:cNvSpPr>
          <p:nvPr>
            <p:ph type="title"/>
          </p:nvPr>
        </p:nvSpPr>
        <p:spPr/>
        <p:txBody>
          <a:bodyPr/>
          <a:lstStyle/>
          <a:p>
            <a:r>
              <a:rPr lang="es-ES_tradnl"/>
              <a:t>NUMEROS NATURALES</a:t>
            </a:r>
          </a:p>
        </p:txBody>
      </p:sp>
      <p:sp>
        <p:nvSpPr>
          <p:cNvPr id="41987" name="Rectangle 3"/>
          <p:cNvSpPr>
            <a:spLocks noGrp="1" noChangeArrowheads="1"/>
          </p:cNvSpPr>
          <p:nvPr>
            <p:ph type="body" idx="1"/>
          </p:nvPr>
        </p:nvSpPr>
        <p:spPr/>
        <p:txBody>
          <a:bodyPr/>
          <a:lstStyle/>
          <a:p>
            <a:r>
              <a:rPr lang="es-ES_tradnl" b="1"/>
              <a:t>Suma (+) de números naturales</a:t>
            </a:r>
            <a:endParaRPr lang="es-ES_tradnl"/>
          </a:p>
          <a:p>
            <a:pPr>
              <a:buFontTx/>
              <a:buNone/>
            </a:pPr>
            <a:r>
              <a:rPr lang="es-ES_tradnl"/>
              <a:t>Completa este cuadrado mágico con los números que se indican abajo</a:t>
            </a:r>
          </a:p>
          <a:p>
            <a:pPr>
              <a:buFontTx/>
              <a:buNone/>
            </a:pPr>
            <a:endParaRPr lang="es-ES_tradnl"/>
          </a:p>
        </p:txBody>
      </p:sp>
      <p:sp>
        <p:nvSpPr>
          <p:cNvPr id="41988"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http://descartes.cnice.mec.es/materiales_didacticos/naturales1/3x3an3x3.htm</a:t>
            </a:r>
            <a:endParaRPr lang="es-ES_tradnl" sz="1800" b="0" i="0"/>
          </a:p>
        </p:txBody>
      </p:sp>
      <p:pic>
        <p:nvPicPr>
          <p:cNvPr id="41990" name="Picture 6"/>
          <p:cNvPicPr>
            <a:picLocks noChangeAspect="1" noChangeArrowheads="1"/>
          </p:cNvPicPr>
          <p:nvPr/>
        </p:nvPicPr>
        <p:blipFill>
          <a:blip r:embed="rId3" cstate="print"/>
          <a:srcRect/>
          <a:stretch>
            <a:fillRect/>
          </a:stretch>
        </p:blipFill>
        <p:spPr bwMode="auto">
          <a:xfrm>
            <a:off x="611188" y="2997200"/>
            <a:ext cx="7777162" cy="3173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Large confetti"/>
          <p:cNvSpPr>
            <a:spLocks noGrp="1" noChangeArrowheads="1"/>
          </p:cNvSpPr>
          <p:nvPr>
            <p:ph type="title"/>
          </p:nvPr>
        </p:nvSpPr>
        <p:spPr/>
        <p:txBody>
          <a:bodyPr/>
          <a:lstStyle/>
          <a:p>
            <a:r>
              <a:rPr lang="es-ES_tradnl"/>
              <a:t>NUMEROS NATURALES</a:t>
            </a:r>
          </a:p>
        </p:txBody>
      </p:sp>
      <p:sp>
        <p:nvSpPr>
          <p:cNvPr id="43011" name="Rectangle 3"/>
          <p:cNvSpPr>
            <a:spLocks noGrp="1" noChangeArrowheads="1"/>
          </p:cNvSpPr>
          <p:nvPr>
            <p:ph type="body" idx="1"/>
          </p:nvPr>
        </p:nvSpPr>
        <p:spPr/>
        <p:txBody>
          <a:bodyPr/>
          <a:lstStyle/>
          <a:p>
            <a:r>
              <a:rPr lang="es-ES_tradnl" b="1"/>
              <a:t>Suma (+) de números naturales</a:t>
            </a:r>
            <a:endParaRPr lang="es-ES_tradnl"/>
          </a:p>
          <a:p>
            <a:pPr>
              <a:buFontTx/>
              <a:buNone/>
            </a:pPr>
            <a:r>
              <a:rPr lang="es-ES_tradnl"/>
              <a:t>Completa esta estrella mágica con los números que se indican abajo</a:t>
            </a:r>
          </a:p>
          <a:p>
            <a:pPr>
              <a:buFontTx/>
              <a:buNone/>
            </a:pPr>
            <a:endParaRPr lang="es-ES_tradnl"/>
          </a:p>
        </p:txBody>
      </p:sp>
      <p:sp>
        <p:nvSpPr>
          <p:cNvPr id="43012"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http://descartes.cnice.mec.es/materiales_didacticos/naturales1/e3acn.htm</a:t>
            </a:r>
            <a:endParaRPr lang="es-ES_tradnl" sz="1800" b="0" i="0"/>
          </a:p>
        </p:txBody>
      </p:sp>
      <p:pic>
        <p:nvPicPr>
          <p:cNvPr id="43014" name="Picture 6"/>
          <p:cNvPicPr>
            <a:picLocks noChangeAspect="1" noChangeArrowheads="1"/>
          </p:cNvPicPr>
          <p:nvPr/>
        </p:nvPicPr>
        <p:blipFill>
          <a:blip r:embed="rId3" cstate="print"/>
          <a:srcRect/>
          <a:stretch>
            <a:fillRect/>
          </a:stretch>
        </p:blipFill>
        <p:spPr bwMode="auto">
          <a:xfrm>
            <a:off x="2555875" y="3068638"/>
            <a:ext cx="2997200" cy="3144837"/>
          </a:xfrm>
          <a:prstGeom prst="rect">
            <a:avLst/>
          </a:prstGeom>
          <a:noFill/>
          <a:ln w="9525">
            <a:noFill/>
            <a:miter lim="800000"/>
            <a:headEnd/>
            <a:tailEnd/>
          </a:ln>
          <a:effectLst/>
        </p:spPr>
      </p:pic>
      <p:sp>
        <p:nvSpPr>
          <p:cNvPr id="43015" name="Text Box 7"/>
          <p:cNvSpPr txBox="1">
            <a:spLocks noChangeArrowheads="1"/>
          </p:cNvSpPr>
          <p:nvPr/>
        </p:nvSpPr>
        <p:spPr bwMode="auto">
          <a:xfrm>
            <a:off x="6011863" y="3455988"/>
            <a:ext cx="2447925" cy="1917700"/>
          </a:xfrm>
          <a:prstGeom prst="rect">
            <a:avLst/>
          </a:prstGeom>
          <a:noFill/>
          <a:ln w="9525">
            <a:noFill/>
            <a:miter lim="800000"/>
            <a:headEnd/>
            <a:tailEnd/>
          </a:ln>
          <a:effectLst/>
        </p:spPr>
        <p:txBody>
          <a:bodyPr>
            <a:spAutoFit/>
          </a:bodyPr>
          <a:lstStyle/>
          <a:p>
            <a:pPr>
              <a:spcBef>
                <a:spcPct val="50000"/>
              </a:spcBef>
            </a:pPr>
            <a:r>
              <a:rPr lang="es-ES_tradnl" i="0"/>
              <a:t>La suma de los tres números que hay en cada segmento es = 12 </a:t>
            </a:r>
            <a:r>
              <a:rPr lang="es-ES_tradnl" b="0" i="0"/>
              <a:t/>
            </a:r>
            <a:br>
              <a:rPr lang="es-ES_tradnl" b="0" i="0"/>
            </a:br>
            <a:endParaRPr lang="es-ES_tradnl" b="0" i="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Large confetti"/>
          <p:cNvSpPr>
            <a:spLocks noGrp="1" noChangeArrowheads="1"/>
          </p:cNvSpPr>
          <p:nvPr>
            <p:ph type="title"/>
          </p:nvPr>
        </p:nvSpPr>
        <p:spPr/>
        <p:txBody>
          <a:bodyPr/>
          <a:lstStyle/>
          <a:p>
            <a:r>
              <a:rPr lang="es-ES_tradnl"/>
              <a:t>NUMEROS NATURALES</a:t>
            </a:r>
          </a:p>
        </p:txBody>
      </p:sp>
      <p:sp>
        <p:nvSpPr>
          <p:cNvPr id="44035" name="Rectangle 3"/>
          <p:cNvSpPr>
            <a:spLocks noGrp="1" noChangeArrowheads="1"/>
          </p:cNvSpPr>
          <p:nvPr>
            <p:ph type="body" idx="1"/>
          </p:nvPr>
        </p:nvSpPr>
        <p:spPr/>
        <p:txBody>
          <a:bodyPr/>
          <a:lstStyle/>
          <a:p>
            <a:r>
              <a:rPr lang="es-ES_tradnl" b="1"/>
              <a:t>Suma (+) de números naturales</a:t>
            </a:r>
            <a:endParaRPr lang="es-ES_tradnl"/>
          </a:p>
          <a:p>
            <a:pPr>
              <a:buFontTx/>
              <a:buNone/>
            </a:pPr>
            <a:r>
              <a:rPr lang="es-ES_tradnl"/>
              <a:t>Completa esta estrella mágica con los números que se indican abajo</a:t>
            </a:r>
          </a:p>
          <a:p>
            <a:pPr>
              <a:buFontTx/>
              <a:buNone/>
            </a:pPr>
            <a:endParaRPr lang="es-ES_tradnl"/>
          </a:p>
        </p:txBody>
      </p:sp>
      <p:sp>
        <p:nvSpPr>
          <p:cNvPr id="44036"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http://descartes.cnice.mec.es/materiales_didacticos/naturales1/e5acn.htm</a:t>
            </a:r>
            <a:endParaRPr lang="es-ES_tradnl" sz="1800" b="0" i="0"/>
          </a:p>
        </p:txBody>
      </p:sp>
      <p:sp>
        <p:nvSpPr>
          <p:cNvPr id="44038" name="Text Box 6"/>
          <p:cNvSpPr txBox="1">
            <a:spLocks noChangeArrowheads="1"/>
          </p:cNvSpPr>
          <p:nvPr/>
        </p:nvSpPr>
        <p:spPr bwMode="auto">
          <a:xfrm>
            <a:off x="6011863" y="3455988"/>
            <a:ext cx="2447925" cy="1917700"/>
          </a:xfrm>
          <a:prstGeom prst="rect">
            <a:avLst/>
          </a:prstGeom>
          <a:noFill/>
          <a:ln w="9525">
            <a:noFill/>
            <a:miter lim="800000"/>
            <a:headEnd/>
            <a:tailEnd/>
          </a:ln>
          <a:effectLst/>
        </p:spPr>
        <p:txBody>
          <a:bodyPr>
            <a:spAutoFit/>
          </a:bodyPr>
          <a:lstStyle/>
          <a:p>
            <a:pPr>
              <a:spcBef>
                <a:spcPct val="50000"/>
              </a:spcBef>
            </a:pPr>
            <a:r>
              <a:rPr lang="es-ES_tradnl" i="0"/>
              <a:t>La suma de los tres números que hay en cada segmento es = 21 </a:t>
            </a:r>
            <a:r>
              <a:rPr lang="es-ES_tradnl" b="0" i="0"/>
              <a:t/>
            </a:r>
            <a:br>
              <a:rPr lang="es-ES_tradnl" b="0" i="0"/>
            </a:br>
            <a:endParaRPr lang="es-ES_tradnl" b="0" i="0"/>
          </a:p>
        </p:txBody>
      </p:sp>
      <p:pic>
        <p:nvPicPr>
          <p:cNvPr id="44039" name="Picture 7"/>
          <p:cNvPicPr>
            <a:picLocks noChangeAspect="1" noChangeArrowheads="1"/>
          </p:cNvPicPr>
          <p:nvPr/>
        </p:nvPicPr>
        <p:blipFill>
          <a:blip r:embed="rId3" cstate="print"/>
          <a:srcRect/>
          <a:stretch>
            <a:fillRect/>
          </a:stretch>
        </p:blipFill>
        <p:spPr bwMode="auto">
          <a:xfrm>
            <a:off x="1331913" y="3068638"/>
            <a:ext cx="2887662" cy="320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Large confetti"/>
          <p:cNvSpPr>
            <a:spLocks noGrp="1" noChangeArrowheads="1"/>
          </p:cNvSpPr>
          <p:nvPr>
            <p:ph type="title"/>
          </p:nvPr>
        </p:nvSpPr>
        <p:spPr/>
        <p:txBody>
          <a:bodyPr/>
          <a:lstStyle/>
          <a:p>
            <a:r>
              <a:rPr lang="es-ES_tradnl"/>
              <a:t>NUMEROS NATURALES</a:t>
            </a:r>
          </a:p>
        </p:txBody>
      </p:sp>
      <p:sp>
        <p:nvSpPr>
          <p:cNvPr id="15363" name="Rectangle 3"/>
          <p:cNvSpPr>
            <a:spLocks noGrp="1" noChangeArrowheads="1"/>
          </p:cNvSpPr>
          <p:nvPr>
            <p:ph type="body" idx="1"/>
          </p:nvPr>
        </p:nvSpPr>
        <p:spPr/>
        <p:txBody>
          <a:bodyPr/>
          <a:lstStyle/>
          <a:p>
            <a:pPr>
              <a:lnSpc>
                <a:spcPct val="90000"/>
              </a:lnSpc>
            </a:pPr>
            <a:r>
              <a:rPr lang="es-ES_tradnl" b="1"/>
              <a:t>Número natural</a:t>
            </a:r>
            <a:r>
              <a:rPr lang="es-ES_tradnl"/>
              <a:t>, el que sirve para designar la </a:t>
            </a:r>
            <a:r>
              <a:rPr lang="es-ES_tradnl" b="1"/>
              <a:t>cantidad</a:t>
            </a:r>
            <a:r>
              <a:rPr lang="es-ES_tradnl"/>
              <a:t> de elementos que tiene un cierto conjunto, y se llama </a:t>
            </a:r>
            <a:r>
              <a:rPr lang="es-ES_tradnl" b="1" i="1"/>
              <a:t>cardinal</a:t>
            </a:r>
            <a:r>
              <a:rPr lang="es-ES_tradnl"/>
              <a:t> de dicho conjunto.</a:t>
            </a:r>
          </a:p>
          <a:p>
            <a:pPr>
              <a:lnSpc>
                <a:spcPct val="90000"/>
              </a:lnSpc>
            </a:pPr>
            <a:r>
              <a:rPr lang="es-ES_tradnl"/>
              <a:t>Los números naturales son </a:t>
            </a:r>
            <a:r>
              <a:rPr lang="es-ES_tradnl" b="1" i="1"/>
              <a:t>infinitos</a:t>
            </a:r>
            <a:r>
              <a:rPr lang="es-ES_tradnl"/>
              <a:t> </a:t>
            </a:r>
            <a:r>
              <a:rPr lang="es-ES_tradnl" b="1" i="1"/>
              <a:t>(</a:t>
            </a:r>
            <a:r>
              <a:rPr lang="es-ES_tradnl" b="1" i="1">
                <a:cs typeface="Times New Roman" pitchFamily="18" charset="0"/>
              </a:rPr>
              <a:t>∞</a:t>
            </a:r>
            <a:r>
              <a:rPr lang="es-ES_tradnl" b="1" i="1"/>
              <a:t>).</a:t>
            </a:r>
            <a:r>
              <a:rPr lang="es-ES_tradnl"/>
              <a:t> El conjunto de todos ellos se designa por </a:t>
            </a:r>
            <a:r>
              <a:rPr lang="es-ES_tradnl" b="1">
                <a:latin typeface="Castellar" pitchFamily="18" charset="0"/>
              </a:rPr>
              <a:t>N</a:t>
            </a:r>
            <a:r>
              <a:rPr lang="es-ES_tradnl"/>
              <a:t>: </a:t>
            </a:r>
          </a:p>
          <a:p>
            <a:pPr>
              <a:lnSpc>
                <a:spcPct val="90000"/>
              </a:lnSpc>
            </a:pPr>
            <a:r>
              <a:rPr lang="es-ES_tradnl" b="1">
                <a:latin typeface="Castellar" pitchFamily="18" charset="0"/>
              </a:rPr>
              <a:t>N</a:t>
            </a:r>
            <a:r>
              <a:rPr lang="es-ES_tradnl"/>
              <a:t> = {0, 1, 2, 3, 4,…, 10, 11, 12,…}</a:t>
            </a:r>
            <a:br>
              <a:rPr lang="es-ES_tradnl"/>
            </a:br>
            <a:endParaRPr lang="es-ES_tradnl"/>
          </a:p>
          <a:p>
            <a:pPr>
              <a:lnSpc>
                <a:spcPct val="90000"/>
              </a:lnSpc>
              <a:buFontTx/>
              <a:buNone/>
            </a:pPr>
            <a:r>
              <a:rPr lang="es-ES_tradnl" sz="3000"/>
              <a:t>(Se lee: </a:t>
            </a:r>
            <a:r>
              <a:rPr lang="es-ES_tradnl" b="1">
                <a:latin typeface="Castellar" pitchFamily="18" charset="0"/>
              </a:rPr>
              <a:t>N</a:t>
            </a:r>
            <a:r>
              <a:rPr lang="es-ES_tradnl" sz="3000"/>
              <a:t> es el conjunto </a:t>
            </a:r>
            <a:r>
              <a:rPr lang="es-ES_tradnl" sz="3400" b="1"/>
              <a:t>{</a:t>
            </a:r>
            <a:r>
              <a:rPr lang="es-ES_tradnl" sz="3000"/>
              <a:t> 0, 1, 2, 3 … )</a:t>
            </a:r>
          </a:p>
          <a:p>
            <a:pPr>
              <a:lnSpc>
                <a:spcPct val="90000"/>
              </a:lnSpc>
              <a:buFontTx/>
              <a:buNone/>
            </a:pPr>
            <a:r>
              <a:rPr lang="es-ES_tradnl"/>
              <a:t>(Usa fuente                              para </a:t>
            </a:r>
            <a:r>
              <a:rPr lang="es-ES_tradnl" b="1">
                <a:latin typeface="Castellar" pitchFamily="18" charset="0"/>
              </a:rPr>
              <a:t>N</a:t>
            </a:r>
            <a:r>
              <a:rPr lang="es-ES_tradnl"/>
              <a:t>)</a:t>
            </a:r>
            <a:endParaRPr lang="es-ES_tradnl">
              <a:latin typeface="Castellar" pitchFamily="18" charset="0"/>
            </a:endParaRPr>
          </a:p>
        </p:txBody>
      </p:sp>
      <p:pic>
        <p:nvPicPr>
          <p:cNvPr id="15364" name="Picture 4"/>
          <p:cNvPicPr>
            <a:picLocks noChangeAspect="1" noChangeArrowheads="1"/>
          </p:cNvPicPr>
          <p:nvPr/>
        </p:nvPicPr>
        <p:blipFill>
          <a:blip r:embed="rId2" cstate="print"/>
          <a:srcRect/>
          <a:stretch>
            <a:fillRect/>
          </a:stretch>
        </p:blipFill>
        <p:spPr bwMode="auto">
          <a:xfrm>
            <a:off x="2771775" y="5805488"/>
            <a:ext cx="2808288" cy="44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Large confetti"/>
          <p:cNvSpPr>
            <a:spLocks noGrp="1" noChangeArrowheads="1"/>
          </p:cNvSpPr>
          <p:nvPr>
            <p:ph type="title"/>
          </p:nvPr>
        </p:nvSpPr>
        <p:spPr/>
        <p:txBody>
          <a:bodyPr/>
          <a:lstStyle/>
          <a:p>
            <a:r>
              <a:rPr lang="es-ES_tradnl"/>
              <a:t>NUMEROS NATURALES</a:t>
            </a:r>
          </a:p>
        </p:txBody>
      </p:sp>
      <p:sp>
        <p:nvSpPr>
          <p:cNvPr id="51203" name="Rectangle 3"/>
          <p:cNvSpPr>
            <a:spLocks noGrp="1" noChangeArrowheads="1"/>
          </p:cNvSpPr>
          <p:nvPr>
            <p:ph type="body" idx="1"/>
          </p:nvPr>
        </p:nvSpPr>
        <p:spPr/>
        <p:txBody>
          <a:bodyPr/>
          <a:lstStyle/>
          <a:p>
            <a:pPr>
              <a:lnSpc>
                <a:spcPct val="90000"/>
              </a:lnSpc>
            </a:pPr>
            <a:r>
              <a:rPr lang="es-ES_tradnl" b="1"/>
              <a:t>Multiplicación (*) de números naturales</a:t>
            </a:r>
          </a:p>
          <a:p>
            <a:pPr>
              <a:lnSpc>
                <a:spcPct val="90000"/>
              </a:lnSpc>
              <a:buFontTx/>
              <a:buNone/>
            </a:pPr>
            <a:r>
              <a:rPr lang="es-ES_tradnl"/>
              <a:t>Al</a:t>
            </a:r>
            <a:r>
              <a:rPr lang="es-ES_tradnl" b="1"/>
              <a:t> multiplicar sumamos reiteradamente la primera (</a:t>
            </a:r>
            <a:r>
              <a:rPr lang="es-ES_tradnl" i="1"/>
              <a:t>multiplicando)</a:t>
            </a:r>
            <a:r>
              <a:rPr lang="es-ES_tradnl" b="1"/>
              <a:t> tantas veces como indica la segunda </a:t>
            </a:r>
            <a:r>
              <a:rPr lang="es-ES_tradnl" i="1"/>
              <a:t>(multiplicador)</a:t>
            </a:r>
            <a:r>
              <a:rPr lang="es-ES_tradnl" b="1"/>
              <a:t> </a:t>
            </a:r>
            <a:r>
              <a:rPr lang="es-ES_tradnl"/>
              <a:t>dando un solo resultado </a:t>
            </a:r>
            <a:r>
              <a:rPr lang="es-ES_tradnl" i="1"/>
              <a:t>(producto)</a:t>
            </a:r>
            <a:r>
              <a:rPr lang="es-ES_tradnl"/>
              <a:t>.</a:t>
            </a:r>
          </a:p>
          <a:p>
            <a:pPr algn="ctr">
              <a:lnSpc>
                <a:spcPct val="90000"/>
              </a:lnSpc>
              <a:buFontTx/>
              <a:buNone/>
            </a:pPr>
            <a:r>
              <a:rPr lang="es-ES_tradnl"/>
              <a:t>4 * 3 = 4 + 4+ 4</a:t>
            </a:r>
          </a:p>
          <a:p>
            <a:pPr>
              <a:lnSpc>
                <a:spcPct val="90000"/>
              </a:lnSpc>
              <a:buFontTx/>
              <a:buNone/>
            </a:pPr>
            <a:r>
              <a:rPr lang="es-ES_tradnl"/>
              <a:t>A la operación </a:t>
            </a:r>
            <a:r>
              <a:rPr lang="es-ES_tradnl" b="1"/>
              <a:t>multiplicar</a:t>
            </a:r>
            <a:r>
              <a:rPr lang="es-ES_tradnl"/>
              <a:t> también se le llama </a:t>
            </a:r>
            <a:r>
              <a:rPr lang="es-ES_tradnl" b="1"/>
              <a:t>producto</a:t>
            </a:r>
            <a:r>
              <a:rPr lang="es-ES_tradnl"/>
              <a:t>.</a:t>
            </a:r>
          </a:p>
          <a:p>
            <a:pPr>
              <a:lnSpc>
                <a:spcPct val="90000"/>
              </a:lnSpc>
              <a:buFontTx/>
              <a:buNone/>
            </a:pPr>
            <a:r>
              <a:rPr lang="es-ES_tradnl"/>
              <a:t>La multiplicación está asociada al concepto de </a:t>
            </a:r>
            <a:r>
              <a:rPr lang="es-ES_tradnl" b="1" i="1"/>
              <a:t>área geométrica</a:t>
            </a:r>
            <a:r>
              <a:rPr lang="es-ES_tradnl"/>
              <a:t>.</a:t>
            </a:r>
          </a:p>
        </p:txBody>
      </p:sp>
      <p:sp>
        <p:nvSpPr>
          <p:cNvPr id="51208" name="Rectangle 8"/>
          <p:cNvSpPr>
            <a:spLocks noChangeArrowheads="1"/>
          </p:cNvSpPr>
          <p:nvPr/>
        </p:nvSpPr>
        <p:spPr bwMode="auto">
          <a:xfrm>
            <a:off x="6084888" y="5949950"/>
            <a:ext cx="1582737" cy="503238"/>
          </a:xfrm>
          <a:prstGeom prst="rect">
            <a:avLst/>
          </a:prstGeom>
          <a:solidFill>
            <a:srgbClr val="CC99FF"/>
          </a:solidFill>
          <a:ln w="9525">
            <a:solidFill>
              <a:schemeClr val="tx1"/>
            </a:solidFill>
            <a:miter lim="800000"/>
            <a:headEnd/>
            <a:tailEnd/>
          </a:ln>
          <a:effectLst/>
        </p:spPr>
        <p:txBody>
          <a:bodyPr wrap="none" anchor="ctr"/>
          <a:lstStyle/>
          <a:p>
            <a:pPr algn="ctr"/>
            <a:r>
              <a:rPr lang="es-ES_tradnl"/>
              <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Large confetti"/>
          <p:cNvSpPr>
            <a:spLocks noGrp="1" noChangeArrowheads="1"/>
          </p:cNvSpPr>
          <p:nvPr>
            <p:ph type="title"/>
          </p:nvPr>
        </p:nvSpPr>
        <p:spPr/>
        <p:txBody>
          <a:bodyPr/>
          <a:lstStyle/>
          <a:p>
            <a:r>
              <a:rPr lang="es-ES_tradnl"/>
              <a:t>NUMEROS NATURALES</a:t>
            </a:r>
          </a:p>
        </p:txBody>
      </p:sp>
      <p:sp>
        <p:nvSpPr>
          <p:cNvPr id="47107" name="Rectangle 3"/>
          <p:cNvSpPr>
            <a:spLocks noGrp="1" noChangeArrowheads="1"/>
          </p:cNvSpPr>
          <p:nvPr>
            <p:ph type="body" idx="1"/>
          </p:nvPr>
        </p:nvSpPr>
        <p:spPr/>
        <p:txBody>
          <a:bodyPr/>
          <a:lstStyle/>
          <a:p>
            <a:r>
              <a:rPr lang="es-ES_tradnl" b="1"/>
              <a:t>Producto (*) de números naturales Propiedades:</a:t>
            </a:r>
          </a:p>
          <a:p>
            <a:pPr>
              <a:buFontTx/>
              <a:buNone/>
            </a:pPr>
            <a:endParaRPr lang="es-ES_tradnl"/>
          </a:p>
          <a:p>
            <a:pPr>
              <a:buFontTx/>
              <a:buNone/>
            </a:pPr>
            <a:r>
              <a:rPr lang="es-ES_tradnl"/>
              <a:t>La Multiplicación de dos números naturales es siempre un número natural.</a:t>
            </a:r>
          </a:p>
          <a:p>
            <a:pPr>
              <a:buFontTx/>
              <a:buNone/>
            </a:pPr>
            <a:endParaRPr lang="es-ES_tradnl"/>
          </a:p>
        </p:txBody>
      </p:sp>
      <p:sp>
        <p:nvSpPr>
          <p:cNvPr id="47110" name="Text Box 6"/>
          <p:cNvSpPr txBox="1">
            <a:spLocks noChangeArrowheads="1"/>
          </p:cNvSpPr>
          <p:nvPr/>
        </p:nvSpPr>
        <p:spPr bwMode="auto">
          <a:xfrm>
            <a:off x="828675" y="4508500"/>
            <a:ext cx="2806700" cy="946150"/>
          </a:xfrm>
          <a:prstGeom prst="rect">
            <a:avLst/>
          </a:prstGeom>
          <a:noFill/>
          <a:ln w="9525">
            <a:noFill/>
            <a:miter lim="800000"/>
            <a:headEnd/>
            <a:tailEnd/>
          </a:ln>
          <a:effectLst/>
        </p:spPr>
        <p:txBody>
          <a:bodyPr>
            <a:spAutoFit/>
          </a:bodyPr>
          <a:lstStyle/>
          <a:p>
            <a:r>
              <a:rPr lang="es-ES_tradnl" sz="2800" b="0" i="0"/>
              <a:t>4 * 7 = 28</a:t>
            </a:r>
          </a:p>
          <a:p>
            <a:r>
              <a:rPr lang="es-ES_tradnl" sz="2800" b="0" i="0"/>
              <a:t>28 pertenece a </a:t>
            </a:r>
            <a:r>
              <a:rPr lang="es-ES_tradnl" sz="2800" b="0" i="0">
                <a:latin typeface="Castellar" pitchFamily="18" charset="0"/>
              </a:rPr>
              <a:t>N</a:t>
            </a:r>
            <a:r>
              <a:rPr lang="es-ES_tradnl" sz="2800" b="0" i="0"/>
              <a:t> </a:t>
            </a:r>
          </a:p>
        </p:txBody>
      </p:sp>
      <p:sp>
        <p:nvSpPr>
          <p:cNvPr id="47111" name="Text Box 7"/>
          <p:cNvSpPr txBox="1">
            <a:spLocks noChangeArrowheads="1"/>
          </p:cNvSpPr>
          <p:nvPr/>
        </p:nvSpPr>
        <p:spPr bwMode="auto">
          <a:xfrm>
            <a:off x="5148263" y="4498975"/>
            <a:ext cx="2736850" cy="946150"/>
          </a:xfrm>
          <a:prstGeom prst="rect">
            <a:avLst/>
          </a:prstGeom>
          <a:noFill/>
          <a:ln w="9525">
            <a:noFill/>
            <a:miter lim="800000"/>
            <a:headEnd/>
            <a:tailEnd/>
          </a:ln>
          <a:effectLst/>
        </p:spPr>
        <p:txBody>
          <a:bodyPr>
            <a:spAutoFit/>
          </a:bodyPr>
          <a:lstStyle/>
          <a:p>
            <a:r>
              <a:rPr lang="es-ES_tradnl" sz="2800" b="0" i="0"/>
              <a:t>9 * 5 = 45</a:t>
            </a:r>
          </a:p>
          <a:p>
            <a:r>
              <a:rPr lang="es-ES_tradnl" sz="2800" b="0" i="0"/>
              <a:t>45 pertenece a </a:t>
            </a:r>
            <a:r>
              <a:rPr lang="es-ES_tradnl" sz="2800" b="0" i="0">
                <a:latin typeface="Castellar" pitchFamily="18" charset="0"/>
              </a:rPr>
              <a:t>N</a:t>
            </a:r>
            <a:r>
              <a:rPr lang="es-ES_tradnl" sz="2800" b="0" i="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Large confetti"/>
          <p:cNvSpPr>
            <a:spLocks noGrp="1" noChangeArrowheads="1"/>
          </p:cNvSpPr>
          <p:nvPr>
            <p:ph type="title"/>
          </p:nvPr>
        </p:nvSpPr>
        <p:spPr/>
        <p:txBody>
          <a:bodyPr/>
          <a:lstStyle/>
          <a:p>
            <a:r>
              <a:rPr lang="es-ES_tradnl"/>
              <a:t>NUMEROS NATURALES</a:t>
            </a:r>
          </a:p>
        </p:txBody>
      </p:sp>
      <p:sp>
        <p:nvSpPr>
          <p:cNvPr id="48131" name="Rectangle 3"/>
          <p:cNvSpPr>
            <a:spLocks noGrp="1" noChangeArrowheads="1"/>
          </p:cNvSpPr>
          <p:nvPr>
            <p:ph type="body" idx="1"/>
          </p:nvPr>
        </p:nvSpPr>
        <p:spPr/>
        <p:txBody>
          <a:bodyPr/>
          <a:lstStyle/>
          <a:p>
            <a:r>
              <a:rPr lang="es-ES_tradnl" b="1"/>
              <a:t>Producto (*) de números naturales Propiedades:  </a:t>
            </a:r>
            <a:r>
              <a:rPr lang="es-ES_tradnl" b="1" i="1"/>
              <a:t>CONMUTATIVA</a:t>
            </a:r>
            <a:endParaRPr lang="es-ES_tradnl" b="1"/>
          </a:p>
          <a:p>
            <a:pPr>
              <a:buFontTx/>
              <a:buNone/>
            </a:pPr>
            <a:endParaRPr lang="es-ES_tradnl"/>
          </a:p>
          <a:p>
            <a:pPr>
              <a:buFontTx/>
              <a:buNone/>
            </a:pPr>
            <a:r>
              <a:rPr lang="es-ES_tradnl"/>
              <a:t>Al multiplicar dos números naturales da lo mismo colocar primero el uno o el otro</a:t>
            </a:r>
          </a:p>
          <a:p>
            <a:pPr>
              <a:buFontTx/>
              <a:buNone/>
            </a:pPr>
            <a:endParaRPr lang="es-ES_tradnl"/>
          </a:p>
        </p:txBody>
      </p:sp>
      <p:sp>
        <p:nvSpPr>
          <p:cNvPr id="48135" name="Text Box 7"/>
          <p:cNvSpPr txBox="1">
            <a:spLocks noChangeArrowheads="1"/>
          </p:cNvSpPr>
          <p:nvPr/>
        </p:nvSpPr>
        <p:spPr bwMode="auto">
          <a:xfrm>
            <a:off x="539750" y="4868863"/>
            <a:ext cx="2016125" cy="946150"/>
          </a:xfrm>
          <a:prstGeom prst="rect">
            <a:avLst/>
          </a:prstGeom>
          <a:noFill/>
          <a:ln w="9525">
            <a:noFill/>
            <a:miter lim="800000"/>
            <a:headEnd/>
            <a:tailEnd/>
          </a:ln>
          <a:effectLst/>
        </p:spPr>
        <p:txBody>
          <a:bodyPr>
            <a:spAutoFit/>
          </a:bodyPr>
          <a:lstStyle/>
          <a:p>
            <a:r>
              <a:rPr lang="es-ES_tradnl" sz="2800" b="0" i="0"/>
              <a:t>4 * 7 = 28</a:t>
            </a:r>
          </a:p>
          <a:p>
            <a:r>
              <a:rPr lang="es-ES_tradnl" sz="2800" b="0" i="0"/>
              <a:t>7 * 4 = 28 </a:t>
            </a:r>
          </a:p>
        </p:txBody>
      </p:sp>
      <p:sp>
        <p:nvSpPr>
          <p:cNvPr id="48136" name="Text Box 8"/>
          <p:cNvSpPr txBox="1">
            <a:spLocks noChangeArrowheads="1"/>
          </p:cNvSpPr>
          <p:nvPr/>
        </p:nvSpPr>
        <p:spPr bwMode="auto">
          <a:xfrm>
            <a:off x="3059113" y="4868863"/>
            <a:ext cx="2016125" cy="946150"/>
          </a:xfrm>
          <a:prstGeom prst="rect">
            <a:avLst/>
          </a:prstGeom>
          <a:noFill/>
          <a:ln w="9525">
            <a:noFill/>
            <a:miter lim="800000"/>
            <a:headEnd/>
            <a:tailEnd/>
          </a:ln>
          <a:effectLst/>
        </p:spPr>
        <p:txBody>
          <a:bodyPr>
            <a:spAutoFit/>
          </a:bodyPr>
          <a:lstStyle/>
          <a:p>
            <a:r>
              <a:rPr lang="es-ES_tradnl" sz="2800" b="0" i="0"/>
              <a:t>2 * 5 = 10</a:t>
            </a:r>
          </a:p>
          <a:p>
            <a:r>
              <a:rPr lang="es-ES_tradnl" sz="2800" b="0" i="0"/>
              <a:t>5 * 2 = 10 </a:t>
            </a:r>
          </a:p>
        </p:txBody>
      </p:sp>
      <p:sp>
        <p:nvSpPr>
          <p:cNvPr id="48137" name="Text Box 9"/>
          <p:cNvSpPr txBox="1">
            <a:spLocks noChangeArrowheads="1"/>
          </p:cNvSpPr>
          <p:nvPr/>
        </p:nvSpPr>
        <p:spPr bwMode="auto">
          <a:xfrm>
            <a:off x="5867400" y="4868863"/>
            <a:ext cx="2016125" cy="946150"/>
          </a:xfrm>
          <a:prstGeom prst="rect">
            <a:avLst/>
          </a:prstGeom>
          <a:noFill/>
          <a:ln w="9525">
            <a:noFill/>
            <a:miter lim="800000"/>
            <a:headEnd/>
            <a:tailEnd/>
          </a:ln>
          <a:effectLst/>
        </p:spPr>
        <p:txBody>
          <a:bodyPr>
            <a:spAutoFit/>
          </a:bodyPr>
          <a:lstStyle/>
          <a:p>
            <a:r>
              <a:rPr lang="es-ES_tradnl" sz="2800" b="0" i="0"/>
              <a:t>2 * 8 = 16</a:t>
            </a:r>
          </a:p>
          <a:p>
            <a:r>
              <a:rPr lang="es-ES_tradnl" sz="2800" b="0" i="0"/>
              <a:t>8 * 2 = 16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Large confetti"/>
          <p:cNvSpPr>
            <a:spLocks noGrp="1" noChangeArrowheads="1"/>
          </p:cNvSpPr>
          <p:nvPr>
            <p:ph type="title"/>
          </p:nvPr>
        </p:nvSpPr>
        <p:spPr/>
        <p:txBody>
          <a:bodyPr/>
          <a:lstStyle/>
          <a:p>
            <a:r>
              <a:rPr lang="es-ES_tradnl"/>
              <a:t>NUMEROS NATURALES</a:t>
            </a:r>
          </a:p>
        </p:txBody>
      </p:sp>
      <p:sp>
        <p:nvSpPr>
          <p:cNvPr id="49155" name="Rectangle 3"/>
          <p:cNvSpPr>
            <a:spLocks noGrp="1" noChangeArrowheads="1"/>
          </p:cNvSpPr>
          <p:nvPr>
            <p:ph type="body" idx="1"/>
          </p:nvPr>
        </p:nvSpPr>
        <p:spPr/>
        <p:txBody>
          <a:bodyPr/>
          <a:lstStyle/>
          <a:p>
            <a:r>
              <a:rPr lang="es-ES_tradnl" b="1"/>
              <a:t>Producto (*) de números naturales Propiedades:  </a:t>
            </a:r>
            <a:r>
              <a:rPr lang="es-ES_tradnl" b="1" i="1"/>
              <a:t>ASOCIATIVA</a:t>
            </a:r>
            <a:endParaRPr lang="es-ES_tradnl" b="1"/>
          </a:p>
          <a:p>
            <a:pPr>
              <a:buFontTx/>
              <a:buNone/>
            </a:pPr>
            <a:endParaRPr lang="es-ES_tradnl"/>
          </a:p>
          <a:p>
            <a:pPr>
              <a:buFontTx/>
              <a:buNone/>
            </a:pPr>
            <a:r>
              <a:rPr lang="es-ES_tradnl"/>
              <a:t>Para multiplicar tres o más números naturales podemos hacerlo agrupándolos de formas diversas, obtendremos el mismo resultado.</a:t>
            </a:r>
          </a:p>
          <a:p>
            <a:pPr>
              <a:buFontTx/>
              <a:buNone/>
            </a:pPr>
            <a:endParaRPr lang="es-ES_tradnl"/>
          </a:p>
        </p:txBody>
      </p:sp>
      <p:sp>
        <p:nvSpPr>
          <p:cNvPr id="49159" name="Text Box 7"/>
          <p:cNvSpPr txBox="1">
            <a:spLocks noChangeArrowheads="1"/>
          </p:cNvSpPr>
          <p:nvPr/>
        </p:nvSpPr>
        <p:spPr bwMode="auto">
          <a:xfrm>
            <a:off x="468313" y="4797425"/>
            <a:ext cx="3240087" cy="822325"/>
          </a:xfrm>
          <a:prstGeom prst="rect">
            <a:avLst/>
          </a:prstGeom>
          <a:noFill/>
          <a:ln w="9525">
            <a:noFill/>
            <a:miter lim="800000"/>
            <a:headEnd/>
            <a:tailEnd/>
          </a:ln>
          <a:effectLst/>
        </p:spPr>
        <p:txBody>
          <a:bodyPr>
            <a:spAutoFit/>
          </a:bodyPr>
          <a:lstStyle/>
          <a:p>
            <a:r>
              <a:rPr lang="es-ES_tradnl" b="0" i="0">
                <a:solidFill>
                  <a:srgbClr val="003300"/>
                </a:solidFill>
              </a:rPr>
              <a:t>3 * (4 * 7) = 3 * 28 = 84</a:t>
            </a:r>
          </a:p>
          <a:p>
            <a:r>
              <a:rPr lang="es-ES_tradnl" b="0" i="0"/>
              <a:t>(3 * 4) * 7 = 12 * 7 = 84 </a:t>
            </a:r>
          </a:p>
        </p:txBody>
      </p:sp>
      <p:sp>
        <p:nvSpPr>
          <p:cNvPr id="49160" name="Text Box 8"/>
          <p:cNvSpPr txBox="1">
            <a:spLocks noChangeArrowheads="1"/>
          </p:cNvSpPr>
          <p:nvPr/>
        </p:nvSpPr>
        <p:spPr bwMode="auto">
          <a:xfrm>
            <a:off x="4716463" y="4797425"/>
            <a:ext cx="3455987" cy="822325"/>
          </a:xfrm>
          <a:prstGeom prst="rect">
            <a:avLst/>
          </a:prstGeom>
          <a:noFill/>
          <a:ln w="9525">
            <a:noFill/>
            <a:miter lim="800000"/>
            <a:headEnd/>
            <a:tailEnd/>
          </a:ln>
          <a:effectLst/>
        </p:spPr>
        <p:txBody>
          <a:bodyPr>
            <a:spAutoFit/>
          </a:bodyPr>
          <a:lstStyle/>
          <a:p>
            <a:r>
              <a:rPr lang="es-ES_tradnl" b="0" i="0"/>
              <a:t>6 * (9 * 5) = 6 * 45 = 270</a:t>
            </a:r>
          </a:p>
          <a:p>
            <a:r>
              <a:rPr lang="es-ES_tradnl" b="0" i="0"/>
              <a:t>(6 * 9) * 5 = 54 * 5 = 270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Large confetti"/>
          <p:cNvSpPr>
            <a:spLocks noGrp="1" noChangeArrowheads="1"/>
          </p:cNvSpPr>
          <p:nvPr>
            <p:ph type="title"/>
          </p:nvPr>
        </p:nvSpPr>
        <p:spPr/>
        <p:txBody>
          <a:bodyPr/>
          <a:lstStyle/>
          <a:p>
            <a:r>
              <a:rPr lang="es-ES_tradnl"/>
              <a:t>NUMEROS NATURALES</a:t>
            </a:r>
          </a:p>
        </p:txBody>
      </p:sp>
      <p:sp>
        <p:nvSpPr>
          <p:cNvPr id="50179" name="Rectangle 3"/>
          <p:cNvSpPr>
            <a:spLocks noGrp="1" noChangeArrowheads="1"/>
          </p:cNvSpPr>
          <p:nvPr>
            <p:ph type="body" idx="1"/>
          </p:nvPr>
        </p:nvSpPr>
        <p:spPr/>
        <p:txBody>
          <a:bodyPr/>
          <a:lstStyle/>
          <a:p>
            <a:r>
              <a:rPr lang="es-ES_tradnl" b="1"/>
              <a:t>Producto (*) de números naturales Propiedades:  </a:t>
            </a:r>
            <a:r>
              <a:rPr lang="es-ES_tradnl" b="1" i="1"/>
              <a:t>ELEMENTO NEUTRO</a:t>
            </a:r>
            <a:endParaRPr lang="es-ES_tradnl" b="1"/>
          </a:p>
          <a:p>
            <a:pPr>
              <a:buFontTx/>
              <a:buNone/>
            </a:pPr>
            <a:endParaRPr lang="es-ES_tradnl"/>
          </a:p>
          <a:p>
            <a:pPr>
              <a:buFontTx/>
              <a:buNone/>
            </a:pPr>
            <a:r>
              <a:rPr lang="es-ES_tradnl"/>
              <a:t>Existe un número natural </a:t>
            </a:r>
            <a:r>
              <a:rPr lang="es-ES_tradnl" b="1" i="1"/>
              <a:t>1</a:t>
            </a:r>
            <a:r>
              <a:rPr lang="es-ES_tradnl"/>
              <a:t>, que al ser multiplicado a cualquier otro número natural da como resultado ese mismo número.</a:t>
            </a:r>
          </a:p>
          <a:p>
            <a:pPr>
              <a:buFontTx/>
              <a:buNone/>
            </a:pPr>
            <a:endParaRPr lang="es-ES_tradnl"/>
          </a:p>
        </p:txBody>
      </p:sp>
      <p:sp>
        <p:nvSpPr>
          <p:cNvPr id="50184" name="Text Box 8"/>
          <p:cNvSpPr txBox="1">
            <a:spLocks noChangeArrowheads="1"/>
          </p:cNvSpPr>
          <p:nvPr/>
        </p:nvSpPr>
        <p:spPr bwMode="auto">
          <a:xfrm>
            <a:off x="1260475" y="5445125"/>
            <a:ext cx="2087563" cy="519113"/>
          </a:xfrm>
          <a:prstGeom prst="rect">
            <a:avLst/>
          </a:prstGeom>
          <a:noFill/>
          <a:ln w="9525">
            <a:noFill/>
            <a:miter lim="800000"/>
            <a:headEnd/>
            <a:tailEnd/>
          </a:ln>
          <a:effectLst/>
        </p:spPr>
        <p:txBody>
          <a:bodyPr>
            <a:spAutoFit/>
          </a:bodyPr>
          <a:lstStyle/>
          <a:p>
            <a:pPr>
              <a:spcBef>
                <a:spcPct val="50000"/>
              </a:spcBef>
            </a:pPr>
            <a:r>
              <a:rPr lang="es-ES_tradnl" sz="2800" b="0" i="0"/>
              <a:t>4 * 1 = 4 </a:t>
            </a:r>
          </a:p>
        </p:txBody>
      </p:sp>
      <p:sp>
        <p:nvSpPr>
          <p:cNvPr id="50185" name="Text Box 9"/>
          <p:cNvSpPr txBox="1">
            <a:spLocks noChangeArrowheads="1"/>
          </p:cNvSpPr>
          <p:nvPr/>
        </p:nvSpPr>
        <p:spPr bwMode="auto">
          <a:xfrm>
            <a:off x="5148263" y="5445125"/>
            <a:ext cx="2232025" cy="519113"/>
          </a:xfrm>
          <a:prstGeom prst="rect">
            <a:avLst/>
          </a:prstGeom>
          <a:noFill/>
          <a:ln w="9525">
            <a:noFill/>
            <a:miter lim="800000"/>
            <a:headEnd/>
            <a:tailEnd/>
          </a:ln>
          <a:effectLst/>
        </p:spPr>
        <p:txBody>
          <a:bodyPr>
            <a:spAutoFit/>
          </a:bodyPr>
          <a:lstStyle/>
          <a:p>
            <a:pPr>
              <a:spcBef>
                <a:spcPct val="50000"/>
              </a:spcBef>
            </a:pPr>
            <a:r>
              <a:rPr lang="es-ES_tradnl" sz="2800" b="0" i="0"/>
              <a:t>25 * 1 = 25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descr="Large confetti"/>
          <p:cNvSpPr>
            <a:spLocks noGrp="1" noChangeArrowheads="1"/>
          </p:cNvSpPr>
          <p:nvPr>
            <p:ph type="title"/>
          </p:nvPr>
        </p:nvSpPr>
        <p:spPr/>
        <p:txBody>
          <a:bodyPr/>
          <a:lstStyle/>
          <a:p>
            <a:r>
              <a:rPr lang="es-ES_tradnl"/>
              <a:t>NUMEROS NATURALES</a:t>
            </a:r>
          </a:p>
        </p:txBody>
      </p:sp>
      <p:sp>
        <p:nvSpPr>
          <p:cNvPr id="137219"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37227" name="Rectangle 11"/>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37228" name="Text Box 12"/>
          <p:cNvSpPr txBox="1">
            <a:spLocks noChangeArrowheads="1"/>
          </p:cNvSpPr>
          <p:nvPr/>
        </p:nvSpPr>
        <p:spPr bwMode="auto">
          <a:xfrm>
            <a:off x="592138" y="1973263"/>
            <a:ext cx="2324100" cy="519112"/>
          </a:xfrm>
          <a:prstGeom prst="rect">
            <a:avLst/>
          </a:prstGeom>
          <a:noFill/>
          <a:ln w="9525">
            <a:noFill/>
            <a:miter lim="800000"/>
            <a:headEnd/>
            <a:tailEnd/>
          </a:ln>
          <a:effectLst/>
        </p:spPr>
        <p:txBody>
          <a:bodyPr>
            <a:spAutoFit/>
          </a:bodyPr>
          <a:lstStyle/>
          <a:p>
            <a:r>
              <a:rPr lang="es-ES_tradnl" sz="2800">
                <a:solidFill>
                  <a:srgbClr val="0033CC"/>
                </a:solidFill>
              </a:rPr>
              <a:t>2</a:t>
            </a:r>
            <a:r>
              <a:rPr lang="es-ES_tradnl" sz="2800">
                <a:solidFill>
                  <a:srgbClr val="CC00CC"/>
                </a:solidFill>
              </a:rPr>
              <a:t>1</a:t>
            </a:r>
            <a:r>
              <a:rPr lang="es-ES_tradnl" sz="2800"/>
              <a:t> * </a:t>
            </a:r>
            <a:r>
              <a:rPr lang="es-ES_tradnl" sz="2800">
                <a:solidFill>
                  <a:srgbClr val="FF0066"/>
                </a:solidFill>
              </a:rPr>
              <a:t>1</a:t>
            </a:r>
            <a:r>
              <a:rPr lang="es-ES_tradnl" sz="2800">
                <a:solidFill>
                  <a:srgbClr val="009900"/>
                </a:solidFill>
              </a:rPr>
              <a:t>3 =</a:t>
            </a:r>
          </a:p>
        </p:txBody>
      </p:sp>
      <p:sp>
        <p:nvSpPr>
          <p:cNvPr id="137229" name="Line 13"/>
          <p:cNvSpPr>
            <a:spLocks noChangeShapeType="1"/>
          </p:cNvSpPr>
          <p:nvPr/>
        </p:nvSpPr>
        <p:spPr bwMode="auto">
          <a:xfrm>
            <a:off x="3276600" y="3789363"/>
            <a:ext cx="1871663" cy="2160587"/>
          </a:xfrm>
          <a:prstGeom prst="line">
            <a:avLst/>
          </a:prstGeom>
          <a:noFill/>
          <a:ln w="28575">
            <a:solidFill>
              <a:srgbClr val="0033CC"/>
            </a:solidFill>
            <a:round/>
            <a:headEnd/>
            <a:tailEnd/>
          </a:ln>
          <a:effectLst/>
        </p:spPr>
        <p:txBody>
          <a:bodyPr wrap="none"/>
          <a:lstStyle/>
          <a:p>
            <a:endParaRPr lang="es-CO"/>
          </a:p>
        </p:txBody>
      </p:sp>
      <p:sp>
        <p:nvSpPr>
          <p:cNvPr id="137230" name="Line 14"/>
          <p:cNvSpPr>
            <a:spLocks noChangeShapeType="1"/>
          </p:cNvSpPr>
          <p:nvPr/>
        </p:nvSpPr>
        <p:spPr bwMode="auto">
          <a:xfrm>
            <a:off x="3348038" y="3644900"/>
            <a:ext cx="1871662" cy="2160588"/>
          </a:xfrm>
          <a:prstGeom prst="line">
            <a:avLst/>
          </a:prstGeom>
          <a:noFill/>
          <a:ln w="28575">
            <a:solidFill>
              <a:srgbClr val="0033CC"/>
            </a:solidFill>
            <a:round/>
            <a:headEnd/>
            <a:tailEnd/>
          </a:ln>
          <a:effectLst/>
        </p:spPr>
        <p:txBody>
          <a:bodyPr wrap="none"/>
          <a:lstStyle/>
          <a:p>
            <a:endParaRPr lang="es-CO"/>
          </a:p>
        </p:txBody>
      </p:sp>
      <p:sp>
        <p:nvSpPr>
          <p:cNvPr id="137231" name="Line 15"/>
          <p:cNvSpPr>
            <a:spLocks noChangeShapeType="1"/>
          </p:cNvSpPr>
          <p:nvPr/>
        </p:nvSpPr>
        <p:spPr bwMode="auto">
          <a:xfrm>
            <a:off x="3635375" y="2997200"/>
            <a:ext cx="2016125" cy="2376488"/>
          </a:xfrm>
          <a:prstGeom prst="line">
            <a:avLst/>
          </a:prstGeom>
          <a:noFill/>
          <a:ln w="28575">
            <a:solidFill>
              <a:srgbClr val="CC00CC"/>
            </a:solidFill>
            <a:round/>
            <a:headEnd/>
            <a:tailEnd/>
          </a:ln>
          <a:effectLst/>
        </p:spPr>
        <p:txBody>
          <a:bodyPr wrap="none"/>
          <a:lstStyle/>
          <a:p>
            <a:endParaRPr lang="es-CO"/>
          </a:p>
        </p:txBody>
      </p:sp>
      <p:sp>
        <p:nvSpPr>
          <p:cNvPr id="137233" name="Rectangle 17"/>
          <p:cNvSpPr>
            <a:spLocks noChangeArrowheads="1"/>
          </p:cNvSpPr>
          <p:nvPr/>
        </p:nvSpPr>
        <p:spPr bwMode="auto">
          <a:xfrm>
            <a:off x="2916238" y="3068638"/>
            <a:ext cx="336550" cy="457200"/>
          </a:xfrm>
          <a:prstGeom prst="rect">
            <a:avLst/>
          </a:prstGeom>
          <a:noFill/>
          <a:ln w="9525">
            <a:noFill/>
            <a:miter lim="800000"/>
            <a:headEnd/>
            <a:tailEnd/>
          </a:ln>
          <a:effectLst/>
        </p:spPr>
        <p:txBody>
          <a:bodyPr wrap="none">
            <a:spAutoFit/>
          </a:bodyPr>
          <a:lstStyle/>
          <a:p>
            <a:r>
              <a:rPr lang="es-ES_tradnl">
                <a:solidFill>
                  <a:srgbClr val="0033CC"/>
                </a:solidFill>
              </a:rPr>
              <a:t>2</a:t>
            </a:r>
          </a:p>
        </p:txBody>
      </p:sp>
      <p:sp>
        <p:nvSpPr>
          <p:cNvPr id="137234" name="Rectangle 18"/>
          <p:cNvSpPr>
            <a:spLocks noChangeArrowheads="1"/>
          </p:cNvSpPr>
          <p:nvPr/>
        </p:nvSpPr>
        <p:spPr bwMode="auto">
          <a:xfrm>
            <a:off x="3276600" y="2565400"/>
            <a:ext cx="336550" cy="457200"/>
          </a:xfrm>
          <a:prstGeom prst="rect">
            <a:avLst/>
          </a:prstGeom>
          <a:noFill/>
          <a:ln w="9525">
            <a:noFill/>
            <a:miter lim="800000"/>
            <a:headEnd/>
            <a:tailEnd/>
          </a:ln>
          <a:effectLst/>
        </p:spPr>
        <p:txBody>
          <a:bodyPr wrap="none">
            <a:spAutoFit/>
          </a:bodyPr>
          <a:lstStyle/>
          <a:p>
            <a:r>
              <a:rPr lang="es-ES_tradnl">
                <a:solidFill>
                  <a:srgbClr val="CC00CC"/>
                </a:solidFill>
              </a:rPr>
              <a:t>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descr="Large confetti"/>
          <p:cNvSpPr>
            <a:spLocks noGrp="1" noChangeArrowheads="1"/>
          </p:cNvSpPr>
          <p:nvPr>
            <p:ph type="title"/>
          </p:nvPr>
        </p:nvSpPr>
        <p:spPr/>
        <p:txBody>
          <a:bodyPr/>
          <a:lstStyle/>
          <a:p>
            <a:r>
              <a:rPr lang="es-ES_tradnl"/>
              <a:t>NUMEROS NATURALES</a:t>
            </a:r>
          </a:p>
        </p:txBody>
      </p:sp>
      <p:sp>
        <p:nvSpPr>
          <p:cNvPr id="139267"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39268"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39269" name="Text Box 5"/>
          <p:cNvSpPr txBox="1">
            <a:spLocks noChangeArrowheads="1"/>
          </p:cNvSpPr>
          <p:nvPr/>
        </p:nvSpPr>
        <p:spPr bwMode="auto">
          <a:xfrm>
            <a:off x="592138" y="1973263"/>
            <a:ext cx="2900362" cy="519112"/>
          </a:xfrm>
          <a:prstGeom prst="rect">
            <a:avLst/>
          </a:prstGeom>
          <a:noFill/>
          <a:ln w="9525">
            <a:noFill/>
            <a:miter lim="800000"/>
            <a:headEnd/>
            <a:tailEnd/>
          </a:ln>
          <a:effectLst/>
        </p:spPr>
        <p:txBody>
          <a:bodyPr>
            <a:spAutoFit/>
          </a:bodyPr>
          <a:lstStyle/>
          <a:p>
            <a:r>
              <a:rPr lang="es-ES_tradnl" sz="2800">
                <a:solidFill>
                  <a:srgbClr val="0033CC"/>
                </a:solidFill>
              </a:rPr>
              <a:t>2</a:t>
            </a:r>
            <a:r>
              <a:rPr lang="es-ES_tradnl" sz="2800">
                <a:solidFill>
                  <a:srgbClr val="CC00CC"/>
                </a:solidFill>
              </a:rPr>
              <a:t>1</a:t>
            </a:r>
            <a:r>
              <a:rPr lang="es-ES_tradnl" sz="2800"/>
              <a:t> * </a:t>
            </a:r>
            <a:r>
              <a:rPr lang="es-ES_tradnl" sz="2800">
                <a:solidFill>
                  <a:srgbClr val="FF0066"/>
                </a:solidFill>
              </a:rPr>
              <a:t>1</a:t>
            </a:r>
            <a:r>
              <a:rPr lang="es-ES_tradnl" sz="2800">
                <a:solidFill>
                  <a:srgbClr val="009900"/>
                </a:solidFill>
              </a:rPr>
              <a:t>3 =</a:t>
            </a:r>
          </a:p>
        </p:txBody>
      </p:sp>
      <p:sp>
        <p:nvSpPr>
          <p:cNvPr id="139270" name="Line 6"/>
          <p:cNvSpPr>
            <a:spLocks noChangeShapeType="1"/>
          </p:cNvSpPr>
          <p:nvPr/>
        </p:nvSpPr>
        <p:spPr bwMode="auto">
          <a:xfrm>
            <a:off x="3205163" y="3789363"/>
            <a:ext cx="1871662" cy="2160587"/>
          </a:xfrm>
          <a:prstGeom prst="line">
            <a:avLst/>
          </a:prstGeom>
          <a:noFill/>
          <a:ln w="28575">
            <a:solidFill>
              <a:srgbClr val="0033CC"/>
            </a:solidFill>
            <a:round/>
            <a:headEnd/>
            <a:tailEnd/>
          </a:ln>
          <a:effectLst/>
        </p:spPr>
        <p:txBody>
          <a:bodyPr wrap="none"/>
          <a:lstStyle/>
          <a:p>
            <a:endParaRPr lang="es-CO"/>
          </a:p>
        </p:txBody>
      </p:sp>
      <p:sp>
        <p:nvSpPr>
          <p:cNvPr id="139271" name="Line 7"/>
          <p:cNvSpPr>
            <a:spLocks noChangeShapeType="1"/>
          </p:cNvSpPr>
          <p:nvPr/>
        </p:nvSpPr>
        <p:spPr bwMode="auto">
          <a:xfrm>
            <a:off x="3276600" y="3644900"/>
            <a:ext cx="1871663" cy="2160588"/>
          </a:xfrm>
          <a:prstGeom prst="line">
            <a:avLst/>
          </a:prstGeom>
          <a:noFill/>
          <a:ln w="28575">
            <a:solidFill>
              <a:srgbClr val="0033CC"/>
            </a:solidFill>
            <a:round/>
            <a:headEnd/>
            <a:tailEnd/>
          </a:ln>
          <a:effectLst/>
        </p:spPr>
        <p:txBody>
          <a:bodyPr wrap="none"/>
          <a:lstStyle/>
          <a:p>
            <a:endParaRPr lang="es-CO"/>
          </a:p>
        </p:txBody>
      </p:sp>
      <p:sp>
        <p:nvSpPr>
          <p:cNvPr id="139272" name="Line 8"/>
          <p:cNvSpPr>
            <a:spLocks noChangeShapeType="1"/>
          </p:cNvSpPr>
          <p:nvPr/>
        </p:nvSpPr>
        <p:spPr bwMode="auto">
          <a:xfrm>
            <a:off x="3563938" y="2997200"/>
            <a:ext cx="2016125" cy="2376488"/>
          </a:xfrm>
          <a:prstGeom prst="line">
            <a:avLst/>
          </a:prstGeom>
          <a:noFill/>
          <a:ln w="28575">
            <a:solidFill>
              <a:srgbClr val="CC00CC"/>
            </a:solidFill>
            <a:round/>
            <a:headEnd/>
            <a:tailEnd/>
          </a:ln>
          <a:effectLst/>
        </p:spPr>
        <p:txBody>
          <a:bodyPr wrap="none"/>
          <a:lstStyle/>
          <a:p>
            <a:endParaRPr lang="es-CO"/>
          </a:p>
        </p:txBody>
      </p:sp>
      <p:sp>
        <p:nvSpPr>
          <p:cNvPr id="139273" name="Rectangle 9"/>
          <p:cNvSpPr>
            <a:spLocks noChangeArrowheads="1"/>
          </p:cNvSpPr>
          <p:nvPr/>
        </p:nvSpPr>
        <p:spPr bwMode="auto">
          <a:xfrm>
            <a:off x="2844800" y="3068638"/>
            <a:ext cx="336550" cy="457200"/>
          </a:xfrm>
          <a:prstGeom prst="rect">
            <a:avLst/>
          </a:prstGeom>
          <a:noFill/>
          <a:ln w="9525">
            <a:noFill/>
            <a:miter lim="800000"/>
            <a:headEnd/>
            <a:tailEnd/>
          </a:ln>
          <a:effectLst/>
        </p:spPr>
        <p:txBody>
          <a:bodyPr wrap="none">
            <a:spAutoFit/>
          </a:bodyPr>
          <a:lstStyle/>
          <a:p>
            <a:r>
              <a:rPr lang="es-ES_tradnl">
                <a:solidFill>
                  <a:srgbClr val="0033CC"/>
                </a:solidFill>
              </a:rPr>
              <a:t>2</a:t>
            </a:r>
          </a:p>
        </p:txBody>
      </p:sp>
      <p:sp>
        <p:nvSpPr>
          <p:cNvPr id="139274" name="Rectangle 10"/>
          <p:cNvSpPr>
            <a:spLocks noChangeArrowheads="1"/>
          </p:cNvSpPr>
          <p:nvPr/>
        </p:nvSpPr>
        <p:spPr bwMode="auto">
          <a:xfrm>
            <a:off x="3205163" y="2565400"/>
            <a:ext cx="336550" cy="457200"/>
          </a:xfrm>
          <a:prstGeom prst="rect">
            <a:avLst/>
          </a:prstGeom>
          <a:noFill/>
          <a:ln w="9525">
            <a:noFill/>
            <a:miter lim="800000"/>
            <a:headEnd/>
            <a:tailEnd/>
          </a:ln>
          <a:effectLst/>
        </p:spPr>
        <p:txBody>
          <a:bodyPr wrap="none">
            <a:spAutoFit/>
          </a:bodyPr>
          <a:lstStyle/>
          <a:p>
            <a:r>
              <a:rPr lang="es-ES_tradnl">
                <a:solidFill>
                  <a:srgbClr val="CC00CC"/>
                </a:solidFill>
              </a:rPr>
              <a:t>1</a:t>
            </a:r>
          </a:p>
        </p:txBody>
      </p:sp>
      <p:sp>
        <p:nvSpPr>
          <p:cNvPr id="139275" name="Line 11"/>
          <p:cNvSpPr>
            <a:spLocks noChangeShapeType="1"/>
          </p:cNvSpPr>
          <p:nvPr/>
        </p:nvSpPr>
        <p:spPr bwMode="auto">
          <a:xfrm flipV="1">
            <a:off x="3132138" y="2852738"/>
            <a:ext cx="1008062" cy="1871662"/>
          </a:xfrm>
          <a:prstGeom prst="line">
            <a:avLst/>
          </a:prstGeom>
          <a:noFill/>
          <a:ln w="28575">
            <a:solidFill>
              <a:srgbClr val="FF0066"/>
            </a:solidFill>
            <a:round/>
            <a:headEnd/>
            <a:tailEnd/>
          </a:ln>
          <a:effectLst/>
        </p:spPr>
        <p:txBody>
          <a:bodyPr wrap="none"/>
          <a:lstStyle/>
          <a:p>
            <a:endParaRPr lang="es-CO"/>
          </a:p>
        </p:txBody>
      </p:sp>
      <p:sp>
        <p:nvSpPr>
          <p:cNvPr id="139276" name="Line 12"/>
          <p:cNvSpPr>
            <a:spLocks noChangeShapeType="1"/>
          </p:cNvSpPr>
          <p:nvPr/>
        </p:nvSpPr>
        <p:spPr bwMode="auto">
          <a:xfrm flipV="1">
            <a:off x="3779838" y="3500438"/>
            <a:ext cx="1008062" cy="1871662"/>
          </a:xfrm>
          <a:prstGeom prst="line">
            <a:avLst/>
          </a:prstGeom>
          <a:noFill/>
          <a:ln w="28575">
            <a:solidFill>
              <a:srgbClr val="009900"/>
            </a:solidFill>
            <a:round/>
            <a:headEnd/>
            <a:tailEnd/>
          </a:ln>
          <a:effectLst/>
        </p:spPr>
        <p:txBody>
          <a:bodyPr wrap="none"/>
          <a:lstStyle/>
          <a:p>
            <a:endParaRPr lang="es-CO"/>
          </a:p>
        </p:txBody>
      </p:sp>
      <p:sp>
        <p:nvSpPr>
          <p:cNvPr id="139277" name="Line 13"/>
          <p:cNvSpPr>
            <a:spLocks noChangeShapeType="1"/>
          </p:cNvSpPr>
          <p:nvPr/>
        </p:nvSpPr>
        <p:spPr bwMode="auto">
          <a:xfrm flipV="1">
            <a:off x="3924300" y="3644900"/>
            <a:ext cx="1008063" cy="1871663"/>
          </a:xfrm>
          <a:prstGeom prst="line">
            <a:avLst/>
          </a:prstGeom>
          <a:noFill/>
          <a:ln w="28575">
            <a:solidFill>
              <a:srgbClr val="009900"/>
            </a:solidFill>
            <a:round/>
            <a:headEnd/>
            <a:tailEnd/>
          </a:ln>
          <a:effectLst/>
        </p:spPr>
        <p:txBody>
          <a:bodyPr wrap="none"/>
          <a:lstStyle/>
          <a:p>
            <a:endParaRPr lang="es-CO"/>
          </a:p>
        </p:txBody>
      </p:sp>
      <p:sp>
        <p:nvSpPr>
          <p:cNvPr id="139278" name="Line 14"/>
          <p:cNvSpPr>
            <a:spLocks noChangeShapeType="1"/>
          </p:cNvSpPr>
          <p:nvPr/>
        </p:nvSpPr>
        <p:spPr bwMode="auto">
          <a:xfrm flipV="1">
            <a:off x="4068763" y="3789363"/>
            <a:ext cx="1008062" cy="1871662"/>
          </a:xfrm>
          <a:prstGeom prst="line">
            <a:avLst/>
          </a:prstGeom>
          <a:noFill/>
          <a:ln w="28575">
            <a:solidFill>
              <a:srgbClr val="009900"/>
            </a:solidFill>
            <a:round/>
            <a:headEnd/>
            <a:tailEnd/>
          </a:ln>
          <a:effectLst/>
        </p:spPr>
        <p:txBody>
          <a:bodyPr wrap="none"/>
          <a:lstStyle/>
          <a:p>
            <a:endParaRPr lang="es-CO"/>
          </a:p>
        </p:txBody>
      </p:sp>
      <p:sp>
        <p:nvSpPr>
          <p:cNvPr id="139279" name="Rectangle 15"/>
          <p:cNvSpPr>
            <a:spLocks noChangeArrowheads="1"/>
          </p:cNvSpPr>
          <p:nvPr/>
        </p:nvSpPr>
        <p:spPr bwMode="auto">
          <a:xfrm>
            <a:off x="4284663" y="2420938"/>
            <a:ext cx="336550" cy="457200"/>
          </a:xfrm>
          <a:prstGeom prst="rect">
            <a:avLst/>
          </a:prstGeom>
          <a:noFill/>
          <a:ln w="9525">
            <a:noFill/>
            <a:miter lim="800000"/>
            <a:headEnd/>
            <a:tailEnd/>
          </a:ln>
          <a:effectLst/>
        </p:spPr>
        <p:txBody>
          <a:bodyPr wrap="none">
            <a:spAutoFit/>
          </a:bodyPr>
          <a:lstStyle/>
          <a:p>
            <a:r>
              <a:rPr lang="es-ES_tradnl">
                <a:solidFill>
                  <a:srgbClr val="FF0066"/>
                </a:solidFill>
              </a:rPr>
              <a:t>1</a:t>
            </a:r>
          </a:p>
        </p:txBody>
      </p:sp>
      <p:sp>
        <p:nvSpPr>
          <p:cNvPr id="139280" name="Rectangle 16"/>
          <p:cNvSpPr>
            <a:spLocks noChangeArrowheads="1"/>
          </p:cNvSpPr>
          <p:nvPr/>
        </p:nvSpPr>
        <p:spPr bwMode="auto">
          <a:xfrm>
            <a:off x="4860925" y="2924175"/>
            <a:ext cx="336550" cy="457200"/>
          </a:xfrm>
          <a:prstGeom prst="rect">
            <a:avLst/>
          </a:prstGeom>
          <a:noFill/>
          <a:ln w="9525">
            <a:noFill/>
            <a:miter lim="800000"/>
            <a:headEnd/>
            <a:tailEnd/>
          </a:ln>
          <a:effectLst/>
        </p:spPr>
        <p:txBody>
          <a:bodyPr wrap="none">
            <a:spAutoFit/>
          </a:bodyPr>
          <a:lstStyle/>
          <a:p>
            <a:r>
              <a:rPr lang="es-ES_tradnl">
                <a:solidFill>
                  <a:srgbClr val="009900"/>
                </a:solidFill>
              </a:rPr>
              <a:t>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descr="Large confetti"/>
          <p:cNvSpPr>
            <a:spLocks noGrp="1" noChangeArrowheads="1"/>
          </p:cNvSpPr>
          <p:nvPr>
            <p:ph type="title"/>
          </p:nvPr>
        </p:nvSpPr>
        <p:spPr/>
        <p:txBody>
          <a:bodyPr/>
          <a:lstStyle/>
          <a:p>
            <a:r>
              <a:rPr lang="es-ES_tradnl"/>
              <a:t>NUMEROS NATURALES</a:t>
            </a:r>
          </a:p>
        </p:txBody>
      </p:sp>
      <p:sp>
        <p:nvSpPr>
          <p:cNvPr id="140291"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0292"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0293" name="Text Box 5"/>
          <p:cNvSpPr txBox="1">
            <a:spLocks noChangeArrowheads="1"/>
          </p:cNvSpPr>
          <p:nvPr/>
        </p:nvSpPr>
        <p:spPr bwMode="auto">
          <a:xfrm>
            <a:off x="592138" y="1973263"/>
            <a:ext cx="2900362" cy="519112"/>
          </a:xfrm>
          <a:prstGeom prst="rect">
            <a:avLst/>
          </a:prstGeom>
          <a:noFill/>
          <a:ln w="9525">
            <a:noFill/>
            <a:miter lim="800000"/>
            <a:headEnd/>
            <a:tailEnd/>
          </a:ln>
          <a:effectLst/>
        </p:spPr>
        <p:txBody>
          <a:bodyPr>
            <a:spAutoFit/>
          </a:bodyPr>
          <a:lstStyle/>
          <a:p>
            <a:r>
              <a:rPr lang="es-ES_tradnl" sz="2800">
                <a:solidFill>
                  <a:srgbClr val="0033CC"/>
                </a:solidFill>
              </a:rPr>
              <a:t>2</a:t>
            </a:r>
            <a:r>
              <a:rPr lang="es-ES_tradnl" sz="2800">
                <a:solidFill>
                  <a:srgbClr val="CC00CC"/>
                </a:solidFill>
              </a:rPr>
              <a:t>1</a:t>
            </a:r>
            <a:r>
              <a:rPr lang="es-ES_tradnl" sz="2800"/>
              <a:t> * </a:t>
            </a:r>
            <a:r>
              <a:rPr lang="es-ES_tradnl" sz="2800">
                <a:solidFill>
                  <a:srgbClr val="FF0066"/>
                </a:solidFill>
              </a:rPr>
              <a:t>1</a:t>
            </a:r>
            <a:r>
              <a:rPr lang="es-ES_tradnl" sz="2800">
                <a:solidFill>
                  <a:srgbClr val="009900"/>
                </a:solidFill>
              </a:rPr>
              <a:t>3 =</a:t>
            </a:r>
          </a:p>
        </p:txBody>
      </p:sp>
      <p:sp>
        <p:nvSpPr>
          <p:cNvPr id="140294" name="Line 6"/>
          <p:cNvSpPr>
            <a:spLocks noChangeShapeType="1"/>
          </p:cNvSpPr>
          <p:nvPr/>
        </p:nvSpPr>
        <p:spPr bwMode="auto">
          <a:xfrm>
            <a:off x="3205163" y="3789363"/>
            <a:ext cx="1871662" cy="2160587"/>
          </a:xfrm>
          <a:prstGeom prst="line">
            <a:avLst/>
          </a:prstGeom>
          <a:noFill/>
          <a:ln w="28575">
            <a:solidFill>
              <a:srgbClr val="0033CC"/>
            </a:solidFill>
            <a:round/>
            <a:headEnd/>
            <a:tailEnd/>
          </a:ln>
          <a:effectLst/>
        </p:spPr>
        <p:txBody>
          <a:bodyPr wrap="none"/>
          <a:lstStyle/>
          <a:p>
            <a:endParaRPr lang="es-CO"/>
          </a:p>
        </p:txBody>
      </p:sp>
      <p:sp>
        <p:nvSpPr>
          <p:cNvPr id="140295" name="Line 7"/>
          <p:cNvSpPr>
            <a:spLocks noChangeShapeType="1"/>
          </p:cNvSpPr>
          <p:nvPr/>
        </p:nvSpPr>
        <p:spPr bwMode="auto">
          <a:xfrm>
            <a:off x="3276600" y="3644900"/>
            <a:ext cx="1871663" cy="2160588"/>
          </a:xfrm>
          <a:prstGeom prst="line">
            <a:avLst/>
          </a:prstGeom>
          <a:noFill/>
          <a:ln w="28575">
            <a:solidFill>
              <a:srgbClr val="0033CC"/>
            </a:solidFill>
            <a:round/>
            <a:headEnd/>
            <a:tailEnd/>
          </a:ln>
          <a:effectLst/>
        </p:spPr>
        <p:txBody>
          <a:bodyPr wrap="none"/>
          <a:lstStyle/>
          <a:p>
            <a:endParaRPr lang="es-CO"/>
          </a:p>
        </p:txBody>
      </p:sp>
      <p:sp>
        <p:nvSpPr>
          <p:cNvPr id="140296" name="Line 8"/>
          <p:cNvSpPr>
            <a:spLocks noChangeShapeType="1"/>
          </p:cNvSpPr>
          <p:nvPr/>
        </p:nvSpPr>
        <p:spPr bwMode="auto">
          <a:xfrm>
            <a:off x="3563938" y="2997200"/>
            <a:ext cx="2016125" cy="2376488"/>
          </a:xfrm>
          <a:prstGeom prst="line">
            <a:avLst/>
          </a:prstGeom>
          <a:noFill/>
          <a:ln w="28575">
            <a:solidFill>
              <a:srgbClr val="CC00CC"/>
            </a:solidFill>
            <a:round/>
            <a:headEnd/>
            <a:tailEnd/>
          </a:ln>
          <a:effectLst/>
        </p:spPr>
        <p:txBody>
          <a:bodyPr wrap="none"/>
          <a:lstStyle/>
          <a:p>
            <a:endParaRPr lang="es-CO"/>
          </a:p>
        </p:txBody>
      </p:sp>
      <p:sp>
        <p:nvSpPr>
          <p:cNvPr id="140297" name="Rectangle 9"/>
          <p:cNvSpPr>
            <a:spLocks noChangeArrowheads="1"/>
          </p:cNvSpPr>
          <p:nvPr/>
        </p:nvSpPr>
        <p:spPr bwMode="auto">
          <a:xfrm>
            <a:off x="2844800" y="3068638"/>
            <a:ext cx="336550" cy="457200"/>
          </a:xfrm>
          <a:prstGeom prst="rect">
            <a:avLst/>
          </a:prstGeom>
          <a:noFill/>
          <a:ln w="9525">
            <a:noFill/>
            <a:miter lim="800000"/>
            <a:headEnd/>
            <a:tailEnd/>
          </a:ln>
          <a:effectLst/>
        </p:spPr>
        <p:txBody>
          <a:bodyPr wrap="none">
            <a:spAutoFit/>
          </a:bodyPr>
          <a:lstStyle/>
          <a:p>
            <a:r>
              <a:rPr lang="es-ES_tradnl">
                <a:solidFill>
                  <a:srgbClr val="0033CC"/>
                </a:solidFill>
              </a:rPr>
              <a:t>2</a:t>
            </a:r>
          </a:p>
        </p:txBody>
      </p:sp>
      <p:sp>
        <p:nvSpPr>
          <p:cNvPr id="140298" name="Rectangle 10"/>
          <p:cNvSpPr>
            <a:spLocks noChangeArrowheads="1"/>
          </p:cNvSpPr>
          <p:nvPr/>
        </p:nvSpPr>
        <p:spPr bwMode="auto">
          <a:xfrm>
            <a:off x="3205163" y="2565400"/>
            <a:ext cx="336550" cy="457200"/>
          </a:xfrm>
          <a:prstGeom prst="rect">
            <a:avLst/>
          </a:prstGeom>
          <a:noFill/>
          <a:ln w="9525">
            <a:noFill/>
            <a:miter lim="800000"/>
            <a:headEnd/>
            <a:tailEnd/>
          </a:ln>
          <a:effectLst/>
        </p:spPr>
        <p:txBody>
          <a:bodyPr wrap="none">
            <a:spAutoFit/>
          </a:bodyPr>
          <a:lstStyle/>
          <a:p>
            <a:r>
              <a:rPr lang="es-ES_tradnl">
                <a:solidFill>
                  <a:srgbClr val="CC00CC"/>
                </a:solidFill>
              </a:rPr>
              <a:t>1</a:t>
            </a:r>
          </a:p>
        </p:txBody>
      </p:sp>
      <p:sp>
        <p:nvSpPr>
          <p:cNvPr id="140299" name="Line 11"/>
          <p:cNvSpPr>
            <a:spLocks noChangeShapeType="1"/>
          </p:cNvSpPr>
          <p:nvPr/>
        </p:nvSpPr>
        <p:spPr bwMode="auto">
          <a:xfrm flipV="1">
            <a:off x="3132138" y="2852738"/>
            <a:ext cx="1008062" cy="1871662"/>
          </a:xfrm>
          <a:prstGeom prst="line">
            <a:avLst/>
          </a:prstGeom>
          <a:noFill/>
          <a:ln w="28575">
            <a:solidFill>
              <a:srgbClr val="FF0066"/>
            </a:solidFill>
            <a:round/>
            <a:headEnd/>
            <a:tailEnd/>
          </a:ln>
          <a:effectLst/>
        </p:spPr>
        <p:txBody>
          <a:bodyPr wrap="none"/>
          <a:lstStyle/>
          <a:p>
            <a:endParaRPr lang="es-CO"/>
          </a:p>
        </p:txBody>
      </p:sp>
      <p:sp>
        <p:nvSpPr>
          <p:cNvPr id="140300" name="Line 12"/>
          <p:cNvSpPr>
            <a:spLocks noChangeShapeType="1"/>
          </p:cNvSpPr>
          <p:nvPr/>
        </p:nvSpPr>
        <p:spPr bwMode="auto">
          <a:xfrm flipV="1">
            <a:off x="3779838" y="3500438"/>
            <a:ext cx="1008062" cy="1871662"/>
          </a:xfrm>
          <a:prstGeom prst="line">
            <a:avLst/>
          </a:prstGeom>
          <a:noFill/>
          <a:ln w="28575">
            <a:solidFill>
              <a:srgbClr val="009900"/>
            </a:solidFill>
            <a:round/>
            <a:headEnd/>
            <a:tailEnd/>
          </a:ln>
          <a:effectLst/>
        </p:spPr>
        <p:txBody>
          <a:bodyPr wrap="none"/>
          <a:lstStyle/>
          <a:p>
            <a:endParaRPr lang="es-CO"/>
          </a:p>
        </p:txBody>
      </p:sp>
      <p:sp>
        <p:nvSpPr>
          <p:cNvPr id="140301" name="Line 13"/>
          <p:cNvSpPr>
            <a:spLocks noChangeShapeType="1"/>
          </p:cNvSpPr>
          <p:nvPr/>
        </p:nvSpPr>
        <p:spPr bwMode="auto">
          <a:xfrm flipV="1">
            <a:off x="3924300" y="3644900"/>
            <a:ext cx="1008063" cy="1871663"/>
          </a:xfrm>
          <a:prstGeom prst="line">
            <a:avLst/>
          </a:prstGeom>
          <a:noFill/>
          <a:ln w="28575">
            <a:solidFill>
              <a:srgbClr val="009900"/>
            </a:solidFill>
            <a:round/>
            <a:headEnd/>
            <a:tailEnd/>
          </a:ln>
          <a:effectLst/>
        </p:spPr>
        <p:txBody>
          <a:bodyPr wrap="none"/>
          <a:lstStyle/>
          <a:p>
            <a:endParaRPr lang="es-CO"/>
          </a:p>
        </p:txBody>
      </p:sp>
      <p:sp>
        <p:nvSpPr>
          <p:cNvPr id="140302" name="Line 14"/>
          <p:cNvSpPr>
            <a:spLocks noChangeShapeType="1"/>
          </p:cNvSpPr>
          <p:nvPr/>
        </p:nvSpPr>
        <p:spPr bwMode="auto">
          <a:xfrm flipV="1">
            <a:off x="4068763" y="3789363"/>
            <a:ext cx="1008062" cy="1871662"/>
          </a:xfrm>
          <a:prstGeom prst="line">
            <a:avLst/>
          </a:prstGeom>
          <a:noFill/>
          <a:ln w="28575">
            <a:solidFill>
              <a:srgbClr val="009900"/>
            </a:solidFill>
            <a:round/>
            <a:headEnd/>
            <a:tailEnd/>
          </a:ln>
          <a:effectLst/>
        </p:spPr>
        <p:txBody>
          <a:bodyPr wrap="none"/>
          <a:lstStyle/>
          <a:p>
            <a:endParaRPr lang="es-CO"/>
          </a:p>
        </p:txBody>
      </p:sp>
      <p:sp>
        <p:nvSpPr>
          <p:cNvPr id="140303" name="Rectangle 15"/>
          <p:cNvSpPr>
            <a:spLocks noChangeArrowheads="1"/>
          </p:cNvSpPr>
          <p:nvPr/>
        </p:nvSpPr>
        <p:spPr bwMode="auto">
          <a:xfrm>
            <a:off x="4284663" y="2420938"/>
            <a:ext cx="336550" cy="457200"/>
          </a:xfrm>
          <a:prstGeom prst="rect">
            <a:avLst/>
          </a:prstGeom>
          <a:noFill/>
          <a:ln w="9525">
            <a:noFill/>
            <a:miter lim="800000"/>
            <a:headEnd/>
            <a:tailEnd/>
          </a:ln>
          <a:effectLst/>
        </p:spPr>
        <p:txBody>
          <a:bodyPr wrap="none">
            <a:spAutoFit/>
          </a:bodyPr>
          <a:lstStyle/>
          <a:p>
            <a:r>
              <a:rPr lang="es-ES_tradnl">
                <a:solidFill>
                  <a:srgbClr val="FF0066"/>
                </a:solidFill>
              </a:rPr>
              <a:t>1</a:t>
            </a:r>
          </a:p>
        </p:txBody>
      </p:sp>
      <p:sp>
        <p:nvSpPr>
          <p:cNvPr id="140304" name="Rectangle 16"/>
          <p:cNvSpPr>
            <a:spLocks noChangeArrowheads="1"/>
          </p:cNvSpPr>
          <p:nvPr/>
        </p:nvSpPr>
        <p:spPr bwMode="auto">
          <a:xfrm>
            <a:off x="4860925" y="2924175"/>
            <a:ext cx="336550" cy="457200"/>
          </a:xfrm>
          <a:prstGeom prst="rect">
            <a:avLst/>
          </a:prstGeom>
          <a:noFill/>
          <a:ln w="9525">
            <a:noFill/>
            <a:miter lim="800000"/>
            <a:headEnd/>
            <a:tailEnd/>
          </a:ln>
          <a:effectLst/>
        </p:spPr>
        <p:txBody>
          <a:bodyPr wrap="none">
            <a:spAutoFit/>
          </a:bodyPr>
          <a:lstStyle/>
          <a:p>
            <a:r>
              <a:rPr lang="es-ES_tradnl">
                <a:solidFill>
                  <a:srgbClr val="009900"/>
                </a:solidFill>
              </a:rPr>
              <a:t>3</a:t>
            </a:r>
          </a:p>
        </p:txBody>
      </p:sp>
      <p:sp>
        <p:nvSpPr>
          <p:cNvPr id="140305" name="Freeform 17"/>
          <p:cNvSpPr>
            <a:spLocks/>
          </p:cNvSpPr>
          <p:nvPr/>
        </p:nvSpPr>
        <p:spPr bwMode="auto">
          <a:xfrm rot="753896">
            <a:off x="4056063" y="2708275"/>
            <a:ext cx="1379537" cy="2305050"/>
          </a:xfrm>
          <a:custGeom>
            <a:avLst/>
            <a:gdLst/>
            <a:ahLst/>
            <a:cxnLst>
              <a:cxn ang="0">
                <a:pos x="552" y="0"/>
              </a:cxn>
              <a:cxn ang="0">
                <a:pos x="53" y="772"/>
              </a:cxn>
              <a:cxn ang="0">
                <a:pos x="869" y="1452"/>
              </a:cxn>
            </a:cxnLst>
            <a:rect l="0" t="0" r="r" b="b"/>
            <a:pathLst>
              <a:path w="869" h="1452">
                <a:moveTo>
                  <a:pt x="552" y="0"/>
                </a:moveTo>
                <a:cubicBezTo>
                  <a:pt x="276" y="265"/>
                  <a:pt x="0" y="530"/>
                  <a:pt x="53" y="772"/>
                </a:cubicBezTo>
                <a:cubicBezTo>
                  <a:pt x="106" y="1014"/>
                  <a:pt x="733" y="1339"/>
                  <a:pt x="869" y="1452"/>
                </a:cubicBezTo>
              </a:path>
            </a:pathLst>
          </a:custGeom>
          <a:noFill/>
          <a:ln w="9525" cap="flat">
            <a:solidFill>
              <a:schemeClr val="tx1"/>
            </a:solidFill>
            <a:prstDash val="dash"/>
            <a:round/>
            <a:headEnd/>
            <a:tailEnd/>
          </a:ln>
          <a:effectLst/>
        </p:spPr>
        <p:txBody>
          <a:bodyPr wrap="none"/>
          <a:lstStyle/>
          <a:p>
            <a:endParaRPr lang="es-CO"/>
          </a:p>
        </p:txBody>
      </p:sp>
      <p:sp>
        <p:nvSpPr>
          <p:cNvPr id="140306" name="Text Box 18"/>
          <p:cNvSpPr txBox="1">
            <a:spLocks noChangeArrowheads="1"/>
          </p:cNvSpPr>
          <p:nvPr/>
        </p:nvSpPr>
        <p:spPr bwMode="auto">
          <a:xfrm>
            <a:off x="5867400" y="4797425"/>
            <a:ext cx="576263" cy="579438"/>
          </a:xfrm>
          <a:prstGeom prst="rect">
            <a:avLst/>
          </a:prstGeom>
          <a:noFill/>
          <a:ln w="9525">
            <a:noFill/>
            <a:miter lim="800000"/>
            <a:headEnd/>
            <a:tailEnd/>
          </a:ln>
          <a:effectLst/>
        </p:spPr>
        <p:txBody>
          <a:bodyPr>
            <a:spAutoFit/>
          </a:bodyPr>
          <a:lstStyle/>
          <a:p>
            <a:pPr>
              <a:spcBef>
                <a:spcPct val="50000"/>
              </a:spcBef>
            </a:pPr>
            <a:r>
              <a:rPr lang="es-ES_tradnl" sz="3200"/>
              <a:t>3</a:t>
            </a:r>
          </a:p>
        </p:txBody>
      </p:sp>
      <p:sp>
        <p:nvSpPr>
          <p:cNvPr id="140307" name="Text Box 19"/>
          <p:cNvSpPr txBox="1">
            <a:spLocks noChangeArrowheads="1"/>
          </p:cNvSpPr>
          <p:nvPr/>
        </p:nvSpPr>
        <p:spPr bwMode="auto">
          <a:xfrm>
            <a:off x="4067175" y="5805488"/>
            <a:ext cx="576263" cy="579437"/>
          </a:xfrm>
          <a:prstGeom prst="rect">
            <a:avLst/>
          </a:prstGeom>
          <a:noFill/>
          <a:ln w="9525">
            <a:noFill/>
            <a:miter lim="800000"/>
            <a:headEnd/>
            <a:tailEnd/>
          </a:ln>
          <a:effectLst/>
        </p:spPr>
        <p:txBody>
          <a:bodyPr>
            <a:spAutoFit/>
          </a:bodyPr>
          <a:lstStyle/>
          <a:p>
            <a:pPr>
              <a:spcBef>
                <a:spcPct val="50000"/>
              </a:spcBef>
            </a:pPr>
            <a:r>
              <a:rPr lang="es-ES_tradnl" sz="3200"/>
              <a:t>7</a:t>
            </a:r>
          </a:p>
        </p:txBody>
      </p:sp>
      <p:sp>
        <p:nvSpPr>
          <p:cNvPr id="140308" name="Text Box 20"/>
          <p:cNvSpPr txBox="1">
            <a:spLocks noChangeArrowheads="1"/>
          </p:cNvSpPr>
          <p:nvPr/>
        </p:nvSpPr>
        <p:spPr bwMode="auto">
          <a:xfrm>
            <a:off x="2268538" y="4508500"/>
            <a:ext cx="576262" cy="579438"/>
          </a:xfrm>
          <a:prstGeom prst="rect">
            <a:avLst/>
          </a:prstGeom>
          <a:noFill/>
          <a:ln w="9525">
            <a:noFill/>
            <a:miter lim="800000"/>
            <a:headEnd/>
            <a:tailEnd/>
          </a:ln>
          <a:effectLst/>
        </p:spPr>
        <p:txBody>
          <a:bodyPr>
            <a:spAutoFit/>
          </a:bodyPr>
          <a:lstStyle/>
          <a:p>
            <a:pPr>
              <a:spcBef>
                <a:spcPct val="50000"/>
              </a:spcBef>
            </a:pPr>
            <a:r>
              <a:rPr lang="es-ES_tradnl" sz="3200"/>
              <a:t>2</a:t>
            </a:r>
          </a:p>
        </p:txBody>
      </p:sp>
      <p:sp>
        <p:nvSpPr>
          <p:cNvPr id="140309" name="Freeform 21"/>
          <p:cNvSpPr>
            <a:spLocks/>
          </p:cNvSpPr>
          <p:nvPr/>
        </p:nvSpPr>
        <p:spPr bwMode="auto">
          <a:xfrm>
            <a:off x="3132138" y="3213100"/>
            <a:ext cx="742950" cy="1223963"/>
          </a:xfrm>
          <a:custGeom>
            <a:avLst/>
            <a:gdLst/>
            <a:ahLst/>
            <a:cxnLst>
              <a:cxn ang="0">
                <a:pos x="91" y="0"/>
              </a:cxn>
              <a:cxn ang="0">
                <a:pos x="453" y="454"/>
              </a:cxn>
              <a:cxn ang="0">
                <a:pos x="0" y="771"/>
              </a:cxn>
            </a:cxnLst>
            <a:rect l="0" t="0" r="r" b="b"/>
            <a:pathLst>
              <a:path w="468" h="771">
                <a:moveTo>
                  <a:pt x="91" y="0"/>
                </a:moveTo>
                <a:cubicBezTo>
                  <a:pt x="279" y="163"/>
                  <a:pt x="468" y="326"/>
                  <a:pt x="453" y="454"/>
                </a:cubicBezTo>
                <a:cubicBezTo>
                  <a:pt x="438" y="582"/>
                  <a:pt x="219" y="676"/>
                  <a:pt x="0" y="771"/>
                </a:cubicBezTo>
              </a:path>
            </a:pathLst>
          </a:custGeom>
          <a:noFill/>
          <a:ln w="9525" cap="flat">
            <a:solidFill>
              <a:schemeClr val="tx1"/>
            </a:solidFill>
            <a:prstDash val="dash"/>
            <a:round/>
            <a:headEnd/>
            <a:tailEnd/>
          </a:ln>
          <a:effectLst/>
        </p:spPr>
        <p:txBody>
          <a:bodyPr wrap="none"/>
          <a:lstStyle/>
          <a:p>
            <a:endParaRPr lang="es-CO"/>
          </a:p>
        </p:txBody>
      </p:sp>
      <p:sp>
        <p:nvSpPr>
          <p:cNvPr id="140311" name="Text Box 23"/>
          <p:cNvSpPr txBox="1">
            <a:spLocks noChangeArrowheads="1"/>
          </p:cNvSpPr>
          <p:nvPr/>
        </p:nvSpPr>
        <p:spPr bwMode="auto">
          <a:xfrm>
            <a:off x="6659563" y="2205038"/>
            <a:ext cx="2233612" cy="1187450"/>
          </a:xfrm>
          <a:prstGeom prst="rect">
            <a:avLst/>
          </a:prstGeom>
          <a:noFill/>
          <a:ln w="9525">
            <a:noFill/>
            <a:miter lim="800000"/>
            <a:headEnd/>
            <a:tailEnd/>
          </a:ln>
          <a:effectLst/>
        </p:spPr>
        <p:txBody>
          <a:bodyPr>
            <a:spAutoFit/>
          </a:bodyPr>
          <a:lstStyle/>
          <a:p>
            <a:pPr>
              <a:spcBef>
                <a:spcPct val="50000"/>
              </a:spcBef>
            </a:pPr>
            <a:r>
              <a:rPr lang="es-ES_tradnl"/>
              <a:t>Se suman las intersecciones de las líneas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descr="Large confetti"/>
          <p:cNvSpPr>
            <a:spLocks noGrp="1" noChangeArrowheads="1"/>
          </p:cNvSpPr>
          <p:nvPr>
            <p:ph type="title"/>
          </p:nvPr>
        </p:nvSpPr>
        <p:spPr/>
        <p:txBody>
          <a:bodyPr/>
          <a:lstStyle/>
          <a:p>
            <a:r>
              <a:rPr lang="es-ES_tradnl"/>
              <a:t>NUMEROS NATURALES</a:t>
            </a:r>
          </a:p>
        </p:txBody>
      </p:sp>
      <p:sp>
        <p:nvSpPr>
          <p:cNvPr id="141315"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1316"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1317" name="Text Box 5"/>
          <p:cNvSpPr txBox="1">
            <a:spLocks noChangeArrowheads="1"/>
          </p:cNvSpPr>
          <p:nvPr/>
        </p:nvSpPr>
        <p:spPr bwMode="auto">
          <a:xfrm>
            <a:off x="592138" y="1973263"/>
            <a:ext cx="2900362" cy="519112"/>
          </a:xfrm>
          <a:prstGeom prst="rect">
            <a:avLst/>
          </a:prstGeom>
          <a:noFill/>
          <a:ln w="9525">
            <a:noFill/>
            <a:miter lim="800000"/>
            <a:headEnd/>
            <a:tailEnd/>
          </a:ln>
          <a:effectLst/>
        </p:spPr>
        <p:txBody>
          <a:bodyPr>
            <a:spAutoFit/>
          </a:bodyPr>
          <a:lstStyle/>
          <a:p>
            <a:r>
              <a:rPr lang="es-ES_tradnl" sz="2800">
                <a:solidFill>
                  <a:srgbClr val="0033CC"/>
                </a:solidFill>
              </a:rPr>
              <a:t>2</a:t>
            </a:r>
            <a:r>
              <a:rPr lang="es-ES_tradnl" sz="2800">
                <a:solidFill>
                  <a:srgbClr val="CC00CC"/>
                </a:solidFill>
              </a:rPr>
              <a:t>1</a:t>
            </a:r>
            <a:r>
              <a:rPr lang="es-ES_tradnl" sz="2800"/>
              <a:t> * </a:t>
            </a:r>
            <a:r>
              <a:rPr lang="es-ES_tradnl" sz="2800">
                <a:solidFill>
                  <a:srgbClr val="FF0066"/>
                </a:solidFill>
              </a:rPr>
              <a:t>1</a:t>
            </a:r>
            <a:r>
              <a:rPr lang="es-ES_tradnl" sz="2800">
                <a:solidFill>
                  <a:srgbClr val="009900"/>
                </a:solidFill>
              </a:rPr>
              <a:t>3 =</a:t>
            </a:r>
          </a:p>
        </p:txBody>
      </p:sp>
      <p:sp>
        <p:nvSpPr>
          <p:cNvPr id="141318" name="Line 6"/>
          <p:cNvSpPr>
            <a:spLocks noChangeShapeType="1"/>
          </p:cNvSpPr>
          <p:nvPr/>
        </p:nvSpPr>
        <p:spPr bwMode="auto">
          <a:xfrm>
            <a:off x="3205163" y="3789363"/>
            <a:ext cx="1871662" cy="2160587"/>
          </a:xfrm>
          <a:prstGeom prst="line">
            <a:avLst/>
          </a:prstGeom>
          <a:noFill/>
          <a:ln w="28575">
            <a:solidFill>
              <a:srgbClr val="0033CC"/>
            </a:solidFill>
            <a:round/>
            <a:headEnd/>
            <a:tailEnd/>
          </a:ln>
          <a:effectLst/>
        </p:spPr>
        <p:txBody>
          <a:bodyPr wrap="none"/>
          <a:lstStyle/>
          <a:p>
            <a:endParaRPr lang="es-CO"/>
          </a:p>
        </p:txBody>
      </p:sp>
      <p:sp>
        <p:nvSpPr>
          <p:cNvPr id="141319" name="Line 7"/>
          <p:cNvSpPr>
            <a:spLocks noChangeShapeType="1"/>
          </p:cNvSpPr>
          <p:nvPr/>
        </p:nvSpPr>
        <p:spPr bwMode="auto">
          <a:xfrm>
            <a:off x="3276600" y="3644900"/>
            <a:ext cx="1871663" cy="2160588"/>
          </a:xfrm>
          <a:prstGeom prst="line">
            <a:avLst/>
          </a:prstGeom>
          <a:noFill/>
          <a:ln w="28575">
            <a:solidFill>
              <a:srgbClr val="0033CC"/>
            </a:solidFill>
            <a:round/>
            <a:headEnd/>
            <a:tailEnd/>
          </a:ln>
          <a:effectLst/>
        </p:spPr>
        <p:txBody>
          <a:bodyPr wrap="none"/>
          <a:lstStyle/>
          <a:p>
            <a:endParaRPr lang="es-CO"/>
          </a:p>
        </p:txBody>
      </p:sp>
      <p:sp>
        <p:nvSpPr>
          <p:cNvPr id="141320" name="Line 8"/>
          <p:cNvSpPr>
            <a:spLocks noChangeShapeType="1"/>
          </p:cNvSpPr>
          <p:nvPr/>
        </p:nvSpPr>
        <p:spPr bwMode="auto">
          <a:xfrm>
            <a:off x="3563938" y="2997200"/>
            <a:ext cx="2016125" cy="2376488"/>
          </a:xfrm>
          <a:prstGeom prst="line">
            <a:avLst/>
          </a:prstGeom>
          <a:noFill/>
          <a:ln w="28575">
            <a:solidFill>
              <a:srgbClr val="CC00CC"/>
            </a:solidFill>
            <a:round/>
            <a:headEnd/>
            <a:tailEnd/>
          </a:ln>
          <a:effectLst/>
        </p:spPr>
        <p:txBody>
          <a:bodyPr wrap="none"/>
          <a:lstStyle/>
          <a:p>
            <a:endParaRPr lang="es-CO"/>
          </a:p>
        </p:txBody>
      </p:sp>
      <p:sp>
        <p:nvSpPr>
          <p:cNvPr id="141321" name="Rectangle 9"/>
          <p:cNvSpPr>
            <a:spLocks noChangeArrowheads="1"/>
          </p:cNvSpPr>
          <p:nvPr/>
        </p:nvSpPr>
        <p:spPr bwMode="auto">
          <a:xfrm>
            <a:off x="2844800" y="3068638"/>
            <a:ext cx="336550" cy="457200"/>
          </a:xfrm>
          <a:prstGeom prst="rect">
            <a:avLst/>
          </a:prstGeom>
          <a:noFill/>
          <a:ln w="9525">
            <a:noFill/>
            <a:miter lim="800000"/>
            <a:headEnd/>
            <a:tailEnd/>
          </a:ln>
          <a:effectLst/>
        </p:spPr>
        <p:txBody>
          <a:bodyPr wrap="none">
            <a:spAutoFit/>
          </a:bodyPr>
          <a:lstStyle/>
          <a:p>
            <a:r>
              <a:rPr lang="es-ES_tradnl">
                <a:solidFill>
                  <a:srgbClr val="0033CC"/>
                </a:solidFill>
              </a:rPr>
              <a:t>2</a:t>
            </a:r>
          </a:p>
        </p:txBody>
      </p:sp>
      <p:sp>
        <p:nvSpPr>
          <p:cNvPr id="141322" name="Rectangle 10"/>
          <p:cNvSpPr>
            <a:spLocks noChangeArrowheads="1"/>
          </p:cNvSpPr>
          <p:nvPr/>
        </p:nvSpPr>
        <p:spPr bwMode="auto">
          <a:xfrm>
            <a:off x="3205163" y="2565400"/>
            <a:ext cx="336550" cy="457200"/>
          </a:xfrm>
          <a:prstGeom prst="rect">
            <a:avLst/>
          </a:prstGeom>
          <a:noFill/>
          <a:ln w="9525">
            <a:noFill/>
            <a:miter lim="800000"/>
            <a:headEnd/>
            <a:tailEnd/>
          </a:ln>
          <a:effectLst/>
        </p:spPr>
        <p:txBody>
          <a:bodyPr wrap="none">
            <a:spAutoFit/>
          </a:bodyPr>
          <a:lstStyle/>
          <a:p>
            <a:r>
              <a:rPr lang="es-ES_tradnl">
                <a:solidFill>
                  <a:srgbClr val="CC00CC"/>
                </a:solidFill>
              </a:rPr>
              <a:t>1</a:t>
            </a:r>
          </a:p>
        </p:txBody>
      </p:sp>
      <p:sp>
        <p:nvSpPr>
          <p:cNvPr id="141323" name="Line 11"/>
          <p:cNvSpPr>
            <a:spLocks noChangeShapeType="1"/>
          </p:cNvSpPr>
          <p:nvPr/>
        </p:nvSpPr>
        <p:spPr bwMode="auto">
          <a:xfrm flipV="1">
            <a:off x="3132138" y="2852738"/>
            <a:ext cx="1008062" cy="1871662"/>
          </a:xfrm>
          <a:prstGeom prst="line">
            <a:avLst/>
          </a:prstGeom>
          <a:noFill/>
          <a:ln w="28575">
            <a:solidFill>
              <a:srgbClr val="FF0066"/>
            </a:solidFill>
            <a:round/>
            <a:headEnd/>
            <a:tailEnd/>
          </a:ln>
          <a:effectLst/>
        </p:spPr>
        <p:txBody>
          <a:bodyPr wrap="none"/>
          <a:lstStyle/>
          <a:p>
            <a:endParaRPr lang="es-CO"/>
          </a:p>
        </p:txBody>
      </p:sp>
      <p:sp>
        <p:nvSpPr>
          <p:cNvPr id="141324" name="Line 12"/>
          <p:cNvSpPr>
            <a:spLocks noChangeShapeType="1"/>
          </p:cNvSpPr>
          <p:nvPr/>
        </p:nvSpPr>
        <p:spPr bwMode="auto">
          <a:xfrm flipV="1">
            <a:off x="3779838" y="3500438"/>
            <a:ext cx="1008062" cy="1871662"/>
          </a:xfrm>
          <a:prstGeom prst="line">
            <a:avLst/>
          </a:prstGeom>
          <a:noFill/>
          <a:ln w="28575">
            <a:solidFill>
              <a:srgbClr val="009900"/>
            </a:solidFill>
            <a:round/>
            <a:headEnd/>
            <a:tailEnd/>
          </a:ln>
          <a:effectLst/>
        </p:spPr>
        <p:txBody>
          <a:bodyPr wrap="none"/>
          <a:lstStyle/>
          <a:p>
            <a:endParaRPr lang="es-CO"/>
          </a:p>
        </p:txBody>
      </p:sp>
      <p:sp>
        <p:nvSpPr>
          <p:cNvPr id="141325" name="Line 13"/>
          <p:cNvSpPr>
            <a:spLocks noChangeShapeType="1"/>
          </p:cNvSpPr>
          <p:nvPr/>
        </p:nvSpPr>
        <p:spPr bwMode="auto">
          <a:xfrm flipV="1">
            <a:off x="3924300" y="3644900"/>
            <a:ext cx="1008063" cy="1871663"/>
          </a:xfrm>
          <a:prstGeom prst="line">
            <a:avLst/>
          </a:prstGeom>
          <a:noFill/>
          <a:ln w="28575">
            <a:solidFill>
              <a:srgbClr val="009900"/>
            </a:solidFill>
            <a:round/>
            <a:headEnd/>
            <a:tailEnd/>
          </a:ln>
          <a:effectLst/>
        </p:spPr>
        <p:txBody>
          <a:bodyPr wrap="none"/>
          <a:lstStyle/>
          <a:p>
            <a:endParaRPr lang="es-CO"/>
          </a:p>
        </p:txBody>
      </p:sp>
      <p:sp>
        <p:nvSpPr>
          <p:cNvPr id="141326" name="Line 14"/>
          <p:cNvSpPr>
            <a:spLocks noChangeShapeType="1"/>
          </p:cNvSpPr>
          <p:nvPr/>
        </p:nvSpPr>
        <p:spPr bwMode="auto">
          <a:xfrm flipV="1">
            <a:off x="4068763" y="3789363"/>
            <a:ext cx="1008062" cy="1871662"/>
          </a:xfrm>
          <a:prstGeom prst="line">
            <a:avLst/>
          </a:prstGeom>
          <a:noFill/>
          <a:ln w="28575">
            <a:solidFill>
              <a:srgbClr val="009900"/>
            </a:solidFill>
            <a:round/>
            <a:headEnd/>
            <a:tailEnd/>
          </a:ln>
          <a:effectLst/>
        </p:spPr>
        <p:txBody>
          <a:bodyPr wrap="none"/>
          <a:lstStyle/>
          <a:p>
            <a:endParaRPr lang="es-CO"/>
          </a:p>
        </p:txBody>
      </p:sp>
      <p:sp>
        <p:nvSpPr>
          <p:cNvPr id="141327" name="Rectangle 15"/>
          <p:cNvSpPr>
            <a:spLocks noChangeArrowheads="1"/>
          </p:cNvSpPr>
          <p:nvPr/>
        </p:nvSpPr>
        <p:spPr bwMode="auto">
          <a:xfrm>
            <a:off x="4284663" y="2420938"/>
            <a:ext cx="336550" cy="457200"/>
          </a:xfrm>
          <a:prstGeom prst="rect">
            <a:avLst/>
          </a:prstGeom>
          <a:noFill/>
          <a:ln w="9525">
            <a:noFill/>
            <a:miter lim="800000"/>
            <a:headEnd/>
            <a:tailEnd/>
          </a:ln>
          <a:effectLst/>
        </p:spPr>
        <p:txBody>
          <a:bodyPr wrap="none">
            <a:spAutoFit/>
          </a:bodyPr>
          <a:lstStyle/>
          <a:p>
            <a:r>
              <a:rPr lang="es-ES_tradnl">
                <a:solidFill>
                  <a:srgbClr val="FF0066"/>
                </a:solidFill>
              </a:rPr>
              <a:t>1</a:t>
            </a:r>
          </a:p>
        </p:txBody>
      </p:sp>
      <p:sp>
        <p:nvSpPr>
          <p:cNvPr id="141328" name="Rectangle 16"/>
          <p:cNvSpPr>
            <a:spLocks noChangeArrowheads="1"/>
          </p:cNvSpPr>
          <p:nvPr/>
        </p:nvSpPr>
        <p:spPr bwMode="auto">
          <a:xfrm>
            <a:off x="4860925" y="2924175"/>
            <a:ext cx="336550" cy="457200"/>
          </a:xfrm>
          <a:prstGeom prst="rect">
            <a:avLst/>
          </a:prstGeom>
          <a:noFill/>
          <a:ln w="9525">
            <a:noFill/>
            <a:miter lim="800000"/>
            <a:headEnd/>
            <a:tailEnd/>
          </a:ln>
          <a:effectLst/>
        </p:spPr>
        <p:txBody>
          <a:bodyPr wrap="none">
            <a:spAutoFit/>
          </a:bodyPr>
          <a:lstStyle/>
          <a:p>
            <a:r>
              <a:rPr lang="es-ES_tradnl">
                <a:solidFill>
                  <a:srgbClr val="009900"/>
                </a:solidFill>
              </a:rPr>
              <a:t>3</a:t>
            </a:r>
          </a:p>
        </p:txBody>
      </p:sp>
      <p:sp>
        <p:nvSpPr>
          <p:cNvPr id="141329" name="Freeform 17"/>
          <p:cNvSpPr>
            <a:spLocks/>
          </p:cNvSpPr>
          <p:nvPr/>
        </p:nvSpPr>
        <p:spPr bwMode="auto">
          <a:xfrm rot="753896">
            <a:off x="4056063" y="2708275"/>
            <a:ext cx="1379537" cy="2305050"/>
          </a:xfrm>
          <a:custGeom>
            <a:avLst/>
            <a:gdLst/>
            <a:ahLst/>
            <a:cxnLst>
              <a:cxn ang="0">
                <a:pos x="552" y="0"/>
              </a:cxn>
              <a:cxn ang="0">
                <a:pos x="53" y="772"/>
              </a:cxn>
              <a:cxn ang="0">
                <a:pos x="869" y="1452"/>
              </a:cxn>
            </a:cxnLst>
            <a:rect l="0" t="0" r="r" b="b"/>
            <a:pathLst>
              <a:path w="869" h="1452">
                <a:moveTo>
                  <a:pt x="552" y="0"/>
                </a:moveTo>
                <a:cubicBezTo>
                  <a:pt x="276" y="265"/>
                  <a:pt x="0" y="530"/>
                  <a:pt x="53" y="772"/>
                </a:cubicBezTo>
                <a:cubicBezTo>
                  <a:pt x="106" y="1014"/>
                  <a:pt x="733" y="1339"/>
                  <a:pt x="869" y="1452"/>
                </a:cubicBezTo>
              </a:path>
            </a:pathLst>
          </a:custGeom>
          <a:noFill/>
          <a:ln w="9525" cap="flat">
            <a:solidFill>
              <a:schemeClr val="tx1"/>
            </a:solidFill>
            <a:prstDash val="dash"/>
            <a:round/>
            <a:headEnd/>
            <a:tailEnd/>
          </a:ln>
          <a:effectLst/>
        </p:spPr>
        <p:txBody>
          <a:bodyPr wrap="none"/>
          <a:lstStyle/>
          <a:p>
            <a:endParaRPr lang="es-CO"/>
          </a:p>
        </p:txBody>
      </p:sp>
      <p:sp>
        <p:nvSpPr>
          <p:cNvPr id="141330" name="Text Box 18"/>
          <p:cNvSpPr txBox="1">
            <a:spLocks noChangeArrowheads="1"/>
          </p:cNvSpPr>
          <p:nvPr/>
        </p:nvSpPr>
        <p:spPr bwMode="auto">
          <a:xfrm>
            <a:off x="5867400" y="4797425"/>
            <a:ext cx="576263" cy="579438"/>
          </a:xfrm>
          <a:prstGeom prst="rect">
            <a:avLst/>
          </a:prstGeom>
          <a:noFill/>
          <a:ln w="9525">
            <a:noFill/>
            <a:miter lim="800000"/>
            <a:headEnd/>
            <a:tailEnd/>
          </a:ln>
          <a:effectLst/>
        </p:spPr>
        <p:txBody>
          <a:bodyPr>
            <a:spAutoFit/>
          </a:bodyPr>
          <a:lstStyle/>
          <a:p>
            <a:pPr>
              <a:spcBef>
                <a:spcPct val="50000"/>
              </a:spcBef>
            </a:pPr>
            <a:r>
              <a:rPr lang="es-ES_tradnl" sz="3200"/>
              <a:t>3</a:t>
            </a:r>
          </a:p>
        </p:txBody>
      </p:sp>
      <p:sp>
        <p:nvSpPr>
          <p:cNvPr id="141331" name="Text Box 19"/>
          <p:cNvSpPr txBox="1">
            <a:spLocks noChangeArrowheads="1"/>
          </p:cNvSpPr>
          <p:nvPr/>
        </p:nvSpPr>
        <p:spPr bwMode="auto">
          <a:xfrm>
            <a:off x="4067175" y="5805488"/>
            <a:ext cx="576263" cy="579437"/>
          </a:xfrm>
          <a:prstGeom prst="rect">
            <a:avLst/>
          </a:prstGeom>
          <a:noFill/>
          <a:ln w="9525">
            <a:noFill/>
            <a:miter lim="800000"/>
            <a:headEnd/>
            <a:tailEnd/>
          </a:ln>
          <a:effectLst/>
        </p:spPr>
        <p:txBody>
          <a:bodyPr>
            <a:spAutoFit/>
          </a:bodyPr>
          <a:lstStyle/>
          <a:p>
            <a:pPr>
              <a:spcBef>
                <a:spcPct val="50000"/>
              </a:spcBef>
            </a:pPr>
            <a:r>
              <a:rPr lang="es-ES_tradnl" sz="3200"/>
              <a:t>7</a:t>
            </a:r>
          </a:p>
        </p:txBody>
      </p:sp>
      <p:sp>
        <p:nvSpPr>
          <p:cNvPr id="141332" name="Text Box 20"/>
          <p:cNvSpPr txBox="1">
            <a:spLocks noChangeArrowheads="1"/>
          </p:cNvSpPr>
          <p:nvPr/>
        </p:nvSpPr>
        <p:spPr bwMode="auto">
          <a:xfrm>
            <a:off x="2268538" y="4508500"/>
            <a:ext cx="576262" cy="579438"/>
          </a:xfrm>
          <a:prstGeom prst="rect">
            <a:avLst/>
          </a:prstGeom>
          <a:noFill/>
          <a:ln w="9525">
            <a:noFill/>
            <a:miter lim="800000"/>
            <a:headEnd/>
            <a:tailEnd/>
          </a:ln>
          <a:effectLst/>
        </p:spPr>
        <p:txBody>
          <a:bodyPr>
            <a:spAutoFit/>
          </a:bodyPr>
          <a:lstStyle/>
          <a:p>
            <a:pPr>
              <a:spcBef>
                <a:spcPct val="50000"/>
              </a:spcBef>
            </a:pPr>
            <a:r>
              <a:rPr lang="es-ES_tradnl" sz="3200"/>
              <a:t>2</a:t>
            </a:r>
          </a:p>
        </p:txBody>
      </p:sp>
      <p:sp>
        <p:nvSpPr>
          <p:cNvPr id="141333" name="Freeform 21"/>
          <p:cNvSpPr>
            <a:spLocks/>
          </p:cNvSpPr>
          <p:nvPr/>
        </p:nvSpPr>
        <p:spPr bwMode="auto">
          <a:xfrm>
            <a:off x="3132138" y="3213100"/>
            <a:ext cx="742950" cy="1223963"/>
          </a:xfrm>
          <a:custGeom>
            <a:avLst/>
            <a:gdLst/>
            <a:ahLst/>
            <a:cxnLst>
              <a:cxn ang="0">
                <a:pos x="91" y="0"/>
              </a:cxn>
              <a:cxn ang="0">
                <a:pos x="453" y="454"/>
              </a:cxn>
              <a:cxn ang="0">
                <a:pos x="0" y="771"/>
              </a:cxn>
            </a:cxnLst>
            <a:rect l="0" t="0" r="r" b="b"/>
            <a:pathLst>
              <a:path w="468" h="771">
                <a:moveTo>
                  <a:pt x="91" y="0"/>
                </a:moveTo>
                <a:cubicBezTo>
                  <a:pt x="279" y="163"/>
                  <a:pt x="468" y="326"/>
                  <a:pt x="453" y="454"/>
                </a:cubicBezTo>
                <a:cubicBezTo>
                  <a:pt x="438" y="582"/>
                  <a:pt x="219" y="676"/>
                  <a:pt x="0" y="771"/>
                </a:cubicBezTo>
              </a:path>
            </a:pathLst>
          </a:custGeom>
          <a:noFill/>
          <a:ln w="9525" cap="flat">
            <a:solidFill>
              <a:schemeClr val="tx1"/>
            </a:solidFill>
            <a:prstDash val="dash"/>
            <a:round/>
            <a:headEnd/>
            <a:tailEnd/>
          </a:ln>
          <a:effectLst/>
        </p:spPr>
        <p:txBody>
          <a:bodyPr wrap="none"/>
          <a:lstStyle/>
          <a:p>
            <a:endParaRPr lang="es-CO"/>
          </a:p>
        </p:txBody>
      </p:sp>
      <p:sp>
        <p:nvSpPr>
          <p:cNvPr id="141334" name="Text Box 22"/>
          <p:cNvSpPr txBox="1">
            <a:spLocks noChangeArrowheads="1"/>
          </p:cNvSpPr>
          <p:nvPr/>
        </p:nvSpPr>
        <p:spPr bwMode="auto">
          <a:xfrm>
            <a:off x="2195513" y="1989138"/>
            <a:ext cx="936625" cy="579437"/>
          </a:xfrm>
          <a:prstGeom prst="rect">
            <a:avLst/>
          </a:prstGeom>
          <a:noFill/>
          <a:ln w="9525">
            <a:noFill/>
            <a:miter lim="800000"/>
            <a:headEnd/>
            <a:tailEnd/>
          </a:ln>
          <a:effectLst/>
        </p:spPr>
        <p:txBody>
          <a:bodyPr>
            <a:spAutoFit/>
          </a:bodyPr>
          <a:lstStyle/>
          <a:p>
            <a:pPr>
              <a:spcBef>
                <a:spcPct val="50000"/>
              </a:spcBef>
            </a:pPr>
            <a:r>
              <a:rPr lang="es-ES_tradnl" sz="3200"/>
              <a:t>273</a:t>
            </a:r>
          </a:p>
        </p:txBody>
      </p:sp>
      <p:pic>
        <p:nvPicPr>
          <p:cNvPr id="141343" name="Picture 31" descr="http://tecnoblog.cl/index.php?s=corrige">
            <a:hlinkClick r:id="rId2" action="ppaction://hlinkfile"/>
          </p:cNvPr>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7380288" y="5373688"/>
            <a:ext cx="1209675" cy="8953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Large confetti"/>
          <p:cNvSpPr>
            <a:spLocks noGrp="1" noChangeArrowheads="1"/>
          </p:cNvSpPr>
          <p:nvPr>
            <p:ph type="title"/>
          </p:nvPr>
        </p:nvSpPr>
        <p:spPr/>
        <p:txBody>
          <a:bodyPr/>
          <a:lstStyle/>
          <a:p>
            <a:r>
              <a:rPr lang="es-ES_tradnl"/>
              <a:t>NUMEROS NATURALES</a:t>
            </a:r>
          </a:p>
        </p:txBody>
      </p:sp>
      <p:sp>
        <p:nvSpPr>
          <p:cNvPr id="153603"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53604"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53605" name="Text Box 5"/>
          <p:cNvSpPr txBox="1">
            <a:spLocks noChangeArrowheads="1"/>
          </p:cNvSpPr>
          <p:nvPr/>
        </p:nvSpPr>
        <p:spPr bwMode="auto">
          <a:xfrm>
            <a:off x="592138" y="1973263"/>
            <a:ext cx="2900362" cy="519112"/>
          </a:xfrm>
          <a:prstGeom prst="rect">
            <a:avLst/>
          </a:prstGeom>
          <a:noFill/>
          <a:ln w="9525">
            <a:noFill/>
            <a:miter lim="800000"/>
            <a:headEnd/>
            <a:tailEnd/>
          </a:ln>
          <a:effectLst/>
        </p:spPr>
        <p:txBody>
          <a:bodyPr>
            <a:spAutoFit/>
          </a:bodyPr>
          <a:lstStyle/>
          <a:p>
            <a:r>
              <a:rPr lang="es-ES_tradnl" sz="2800">
                <a:solidFill>
                  <a:srgbClr val="0033CC"/>
                </a:solidFill>
              </a:rPr>
              <a:t>2</a:t>
            </a:r>
            <a:r>
              <a:rPr lang="es-ES_tradnl" sz="2800">
                <a:solidFill>
                  <a:srgbClr val="CC00CC"/>
                </a:solidFill>
              </a:rPr>
              <a:t>1</a:t>
            </a:r>
            <a:r>
              <a:rPr lang="es-ES_tradnl" sz="2800"/>
              <a:t> * </a:t>
            </a:r>
            <a:r>
              <a:rPr lang="es-ES_tradnl" sz="2800">
                <a:solidFill>
                  <a:srgbClr val="FF0066"/>
                </a:solidFill>
              </a:rPr>
              <a:t>1</a:t>
            </a:r>
            <a:r>
              <a:rPr lang="es-ES_tradnl" sz="2800">
                <a:solidFill>
                  <a:srgbClr val="009900"/>
                </a:solidFill>
              </a:rPr>
              <a:t>3 =</a:t>
            </a:r>
          </a:p>
        </p:txBody>
      </p:sp>
      <p:sp>
        <p:nvSpPr>
          <p:cNvPr id="153606" name="Line 6"/>
          <p:cNvSpPr>
            <a:spLocks noChangeShapeType="1"/>
          </p:cNvSpPr>
          <p:nvPr/>
        </p:nvSpPr>
        <p:spPr bwMode="auto">
          <a:xfrm>
            <a:off x="3205163" y="3789363"/>
            <a:ext cx="1871662" cy="2160587"/>
          </a:xfrm>
          <a:prstGeom prst="line">
            <a:avLst/>
          </a:prstGeom>
          <a:noFill/>
          <a:ln w="28575">
            <a:solidFill>
              <a:srgbClr val="0033CC"/>
            </a:solidFill>
            <a:round/>
            <a:headEnd/>
            <a:tailEnd/>
          </a:ln>
          <a:effectLst/>
        </p:spPr>
        <p:txBody>
          <a:bodyPr wrap="none"/>
          <a:lstStyle/>
          <a:p>
            <a:endParaRPr lang="es-CO"/>
          </a:p>
        </p:txBody>
      </p:sp>
      <p:sp>
        <p:nvSpPr>
          <p:cNvPr id="153607" name="Line 7"/>
          <p:cNvSpPr>
            <a:spLocks noChangeShapeType="1"/>
          </p:cNvSpPr>
          <p:nvPr/>
        </p:nvSpPr>
        <p:spPr bwMode="auto">
          <a:xfrm>
            <a:off x="3276600" y="3644900"/>
            <a:ext cx="1871663" cy="2160588"/>
          </a:xfrm>
          <a:prstGeom prst="line">
            <a:avLst/>
          </a:prstGeom>
          <a:noFill/>
          <a:ln w="28575">
            <a:solidFill>
              <a:srgbClr val="0033CC"/>
            </a:solidFill>
            <a:round/>
            <a:headEnd/>
            <a:tailEnd/>
          </a:ln>
          <a:effectLst/>
        </p:spPr>
        <p:txBody>
          <a:bodyPr wrap="none"/>
          <a:lstStyle/>
          <a:p>
            <a:endParaRPr lang="es-CO"/>
          </a:p>
        </p:txBody>
      </p:sp>
      <p:sp>
        <p:nvSpPr>
          <p:cNvPr id="153608" name="Line 8"/>
          <p:cNvSpPr>
            <a:spLocks noChangeShapeType="1"/>
          </p:cNvSpPr>
          <p:nvPr/>
        </p:nvSpPr>
        <p:spPr bwMode="auto">
          <a:xfrm>
            <a:off x="3563938" y="2997200"/>
            <a:ext cx="2016125" cy="2376488"/>
          </a:xfrm>
          <a:prstGeom prst="line">
            <a:avLst/>
          </a:prstGeom>
          <a:noFill/>
          <a:ln w="28575">
            <a:solidFill>
              <a:srgbClr val="CC00CC"/>
            </a:solidFill>
            <a:round/>
            <a:headEnd/>
            <a:tailEnd/>
          </a:ln>
          <a:effectLst/>
        </p:spPr>
        <p:txBody>
          <a:bodyPr wrap="none"/>
          <a:lstStyle/>
          <a:p>
            <a:endParaRPr lang="es-CO"/>
          </a:p>
        </p:txBody>
      </p:sp>
      <p:sp>
        <p:nvSpPr>
          <p:cNvPr id="153609" name="Rectangle 9"/>
          <p:cNvSpPr>
            <a:spLocks noChangeArrowheads="1"/>
          </p:cNvSpPr>
          <p:nvPr/>
        </p:nvSpPr>
        <p:spPr bwMode="auto">
          <a:xfrm>
            <a:off x="2844800" y="3068638"/>
            <a:ext cx="336550" cy="457200"/>
          </a:xfrm>
          <a:prstGeom prst="rect">
            <a:avLst/>
          </a:prstGeom>
          <a:noFill/>
          <a:ln w="9525">
            <a:noFill/>
            <a:miter lim="800000"/>
            <a:headEnd/>
            <a:tailEnd/>
          </a:ln>
          <a:effectLst/>
        </p:spPr>
        <p:txBody>
          <a:bodyPr wrap="none">
            <a:spAutoFit/>
          </a:bodyPr>
          <a:lstStyle/>
          <a:p>
            <a:r>
              <a:rPr lang="es-ES_tradnl">
                <a:solidFill>
                  <a:srgbClr val="0033CC"/>
                </a:solidFill>
              </a:rPr>
              <a:t>2</a:t>
            </a:r>
          </a:p>
        </p:txBody>
      </p:sp>
      <p:sp>
        <p:nvSpPr>
          <p:cNvPr id="153610" name="Rectangle 10"/>
          <p:cNvSpPr>
            <a:spLocks noChangeArrowheads="1"/>
          </p:cNvSpPr>
          <p:nvPr/>
        </p:nvSpPr>
        <p:spPr bwMode="auto">
          <a:xfrm>
            <a:off x="3205163" y="2565400"/>
            <a:ext cx="336550" cy="457200"/>
          </a:xfrm>
          <a:prstGeom prst="rect">
            <a:avLst/>
          </a:prstGeom>
          <a:noFill/>
          <a:ln w="9525">
            <a:noFill/>
            <a:miter lim="800000"/>
            <a:headEnd/>
            <a:tailEnd/>
          </a:ln>
          <a:effectLst/>
        </p:spPr>
        <p:txBody>
          <a:bodyPr wrap="none">
            <a:spAutoFit/>
          </a:bodyPr>
          <a:lstStyle/>
          <a:p>
            <a:r>
              <a:rPr lang="es-ES_tradnl">
                <a:solidFill>
                  <a:srgbClr val="CC00CC"/>
                </a:solidFill>
              </a:rPr>
              <a:t>1</a:t>
            </a:r>
          </a:p>
        </p:txBody>
      </p:sp>
      <p:sp>
        <p:nvSpPr>
          <p:cNvPr id="153611" name="Line 11"/>
          <p:cNvSpPr>
            <a:spLocks noChangeShapeType="1"/>
          </p:cNvSpPr>
          <p:nvPr/>
        </p:nvSpPr>
        <p:spPr bwMode="auto">
          <a:xfrm flipV="1">
            <a:off x="3132138" y="2852738"/>
            <a:ext cx="1008062" cy="1871662"/>
          </a:xfrm>
          <a:prstGeom prst="line">
            <a:avLst/>
          </a:prstGeom>
          <a:noFill/>
          <a:ln w="28575">
            <a:solidFill>
              <a:srgbClr val="FF0066"/>
            </a:solidFill>
            <a:round/>
            <a:headEnd/>
            <a:tailEnd/>
          </a:ln>
          <a:effectLst/>
        </p:spPr>
        <p:txBody>
          <a:bodyPr wrap="none"/>
          <a:lstStyle/>
          <a:p>
            <a:endParaRPr lang="es-CO"/>
          </a:p>
        </p:txBody>
      </p:sp>
      <p:sp>
        <p:nvSpPr>
          <p:cNvPr id="153612" name="Line 12"/>
          <p:cNvSpPr>
            <a:spLocks noChangeShapeType="1"/>
          </p:cNvSpPr>
          <p:nvPr/>
        </p:nvSpPr>
        <p:spPr bwMode="auto">
          <a:xfrm flipV="1">
            <a:off x="3779838" y="3500438"/>
            <a:ext cx="1008062" cy="1871662"/>
          </a:xfrm>
          <a:prstGeom prst="line">
            <a:avLst/>
          </a:prstGeom>
          <a:noFill/>
          <a:ln w="28575">
            <a:solidFill>
              <a:srgbClr val="009900"/>
            </a:solidFill>
            <a:round/>
            <a:headEnd/>
            <a:tailEnd/>
          </a:ln>
          <a:effectLst/>
        </p:spPr>
        <p:txBody>
          <a:bodyPr wrap="none"/>
          <a:lstStyle/>
          <a:p>
            <a:endParaRPr lang="es-CO"/>
          </a:p>
        </p:txBody>
      </p:sp>
      <p:sp>
        <p:nvSpPr>
          <p:cNvPr id="153613" name="Line 13"/>
          <p:cNvSpPr>
            <a:spLocks noChangeShapeType="1"/>
          </p:cNvSpPr>
          <p:nvPr/>
        </p:nvSpPr>
        <p:spPr bwMode="auto">
          <a:xfrm flipV="1">
            <a:off x="3924300" y="3644900"/>
            <a:ext cx="1008063" cy="1871663"/>
          </a:xfrm>
          <a:prstGeom prst="line">
            <a:avLst/>
          </a:prstGeom>
          <a:noFill/>
          <a:ln w="28575">
            <a:solidFill>
              <a:srgbClr val="009900"/>
            </a:solidFill>
            <a:round/>
            <a:headEnd/>
            <a:tailEnd/>
          </a:ln>
          <a:effectLst/>
        </p:spPr>
        <p:txBody>
          <a:bodyPr wrap="none"/>
          <a:lstStyle/>
          <a:p>
            <a:endParaRPr lang="es-CO"/>
          </a:p>
        </p:txBody>
      </p:sp>
      <p:sp>
        <p:nvSpPr>
          <p:cNvPr id="153614" name="Line 14"/>
          <p:cNvSpPr>
            <a:spLocks noChangeShapeType="1"/>
          </p:cNvSpPr>
          <p:nvPr/>
        </p:nvSpPr>
        <p:spPr bwMode="auto">
          <a:xfrm flipV="1">
            <a:off x="4068763" y="3789363"/>
            <a:ext cx="1008062" cy="1871662"/>
          </a:xfrm>
          <a:prstGeom prst="line">
            <a:avLst/>
          </a:prstGeom>
          <a:noFill/>
          <a:ln w="28575">
            <a:solidFill>
              <a:srgbClr val="009900"/>
            </a:solidFill>
            <a:round/>
            <a:headEnd/>
            <a:tailEnd/>
          </a:ln>
          <a:effectLst/>
        </p:spPr>
        <p:txBody>
          <a:bodyPr wrap="none"/>
          <a:lstStyle/>
          <a:p>
            <a:endParaRPr lang="es-CO"/>
          </a:p>
        </p:txBody>
      </p:sp>
      <p:sp>
        <p:nvSpPr>
          <p:cNvPr id="153615" name="Rectangle 15"/>
          <p:cNvSpPr>
            <a:spLocks noChangeArrowheads="1"/>
          </p:cNvSpPr>
          <p:nvPr/>
        </p:nvSpPr>
        <p:spPr bwMode="auto">
          <a:xfrm>
            <a:off x="4284663" y="2420938"/>
            <a:ext cx="336550" cy="457200"/>
          </a:xfrm>
          <a:prstGeom prst="rect">
            <a:avLst/>
          </a:prstGeom>
          <a:noFill/>
          <a:ln w="9525">
            <a:noFill/>
            <a:miter lim="800000"/>
            <a:headEnd/>
            <a:tailEnd/>
          </a:ln>
          <a:effectLst/>
        </p:spPr>
        <p:txBody>
          <a:bodyPr wrap="none">
            <a:spAutoFit/>
          </a:bodyPr>
          <a:lstStyle/>
          <a:p>
            <a:r>
              <a:rPr lang="es-ES_tradnl">
                <a:solidFill>
                  <a:srgbClr val="FF0066"/>
                </a:solidFill>
              </a:rPr>
              <a:t>1</a:t>
            </a:r>
          </a:p>
        </p:txBody>
      </p:sp>
      <p:sp>
        <p:nvSpPr>
          <p:cNvPr id="153616" name="Rectangle 16"/>
          <p:cNvSpPr>
            <a:spLocks noChangeArrowheads="1"/>
          </p:cNvSpPr>
          <p:nvPr/>
        </p:nvSpPr>
        <p:spPr bwMode="auto">
          <a:xfrm>
            <a:off x="4860925" y="2924175"/>
            <a:ext cx="336550" cy="457200"/>
          </a:xfrm>
          <a:prstGeom prst="rect">
            <a:avLst/>
          </a:prstGeom>
          <a:noFill/>
          <a:ln w="9525">
            <a:noFill/>
            <a:miter lim="800000"/>
            <a:headEnd/>
            <a:tailEnd/>
          </a:ln>
          <a:effectLst/>
        </p:spPr>
        <p:txBody>
          <a:bodyPr wrap="none">
            <a:spAutoFit/>
          </a:bodyPr>
          <a:lstStyle/>
          <a:p>
            <a:r>
              <a:rPr lang="es-ES_tradnl">
                <a:solidFill>
                  <a:srgbClr val="009900"/>
                </a:solidFill>
              </a:rPr>
              <a:t>3</a:t>
            </a:r>
          </a:p>
        </p:txBody>
      </p:sp>
      <p:sp>
        <p:nvSpPr>
          <p:cNvPr id="153617" name="Freeform 17"/>
          <p:cNvSpPr>
            <a:spLocks/>
          </p:cNvSpPr>
          <p:nvPr/>
        </p:nvSpPr>
        <p:spPr bwMode="auto">
          <a:xfrm rot="753896">
            <a:off x="4056063" y="2708275"/>
            <a:ext cx="1379537" cy="2305050"/>
          </a:xfrm>
          <a:custGeom>
            <a:avLst/>
            <a:gdLst/>
            <a:ahLst/>
            <a:cxnLst>
              <a:cxn ang="0">
                <a:pos x="552" y="0"/>
              </a:cxn>
              <a:cxn ang="0">
                <a:pos x="53" y="772"/>
              </a:cxn>
              <a:cxn ang="0">
                <a:pos x="869" y="1452"/>
              </a:cxn>
            </a:cxnLst>
            <a:rect l="0" t="0" r="r" b="b"/>
            <a:pathLst>
              <a:path w="869" h="1452">
                <a:moveTo>
                  <a:pt x="552" y="0"/>
                </a:moveTo>
                <a:cubicBezTo>
                  <a:pt x="276" y="265"/>
                  <a:pt x="0" y="530"/>
                  <a:pt x="53" y="772"/>
                </a:cubicBezTo>
                <a:cubicBezTo>
                  <a:pt x="106" y="1014"/>
                  <a:pt x="733" y="1339"/>
                  <a:pt x="869" y="1452"/>
                </a:cubicBezTo>
              </a:path>
            </a:pathLst>
          </a:custGeom>
          <a:noFill/>
          <a:ln w="9525" cap="flat">
            <a:solidFill>
              <a:schemeClr val="tx1"/>
            </a:solidFill>
            <a:prstDash val="dash"/>
            <a:round/>
            <a:headEnd/>
            <a:tailEnd/>
          </a:ln>
          <a:effectLst/>
        </p:spPr>
        <p:txBody>
          <a:bodyPr wrap="none"/>
          <a:lstStyle/>
          <a:p>
            <a:endParaRPr lang="es-CO"/>
          </a:p>
        </p:txBody>
      </p:sp>
      <p:sp>
        <p:nvSpPr>
          <p:cNvPr id="153618" name="Text Box 18"/>
          <p:cNvSpPr txBox="1">
            <a:spLocks noChangeArrowheads="1"/>
          </p:cNvSpPr>
          <p:nvPr/>
        </p:nvSpPr>
        <p:spPr bwMode="auto">
          <a:xfrm>
            <a:off x="5867400" y="4797425"/>
            <a:ext cx="576263" cy="579438"/>
          </a:xfrm>
          <a:prstGeom prst="rect">
            <a:avLst/>
          </a:prstGeom>
          <a:noFill/>
          <a:ln w="9525">
            <a:noFill/>
            <a:miter lim="800000"/>
            <a:headEnd/>
            <a:tailEnd/>
          </a:ln>
          <a:effectLst/>
        </p:spPr>
        <p:txBody>
          <a:bodyPr>
            <a:spAutoFit/>
          </a:bodyPr>
          <a:lstStyle/>
          <a:p>
            <a:pPr>
              <a:spcBef>
                <a:spcPct val="50000"/>
              </a:spcBef>
            </a:pPr>
            <a:r>
              <a:rPr lang="es-ES_tradnl" sz="3200"/>
              <a:t>3</a:t>
            </a:r>
          </a:p>
        </p:txBody>
      </p:sp>
      <p:sp>
        <p:nvSpPr>
          <p:cNvPr id="153619" name="Text Box 19"/>
          <p:cNvSpPr txBox="1">
            <a:spLocks noChangeArrowheads="1"/>
          </p:cNvSpPr>
          <p:nvPr/>
        </p:nvSpPr>
        <p:spPr bwMode="auto">
          <a:xfrm>
            <a:off x="4067175" y="5805488"/>
            <a:ext cx="576263" cy="579437"/>
          </a:xfrm>
          <a:prstGeom prst="rect">
            <a:avLst/>
          </a:prstGeom>
          <a:noFill/>
          <a:ln w="9525">
            <a:noFill/>
            <a:miter lim="800000"/>
            <a:headEnd/>
            <a:tailEnd/>
          </a:ln>
          <a:effectLst/>
        </p:spPr>
        <p:txBody>
          <a:bodyPr>
            <a:spAutoFit/>
          </a:bodyPr>
          <a:lstStyle/>
          <a:p>
            <a:pPr>
              <a:spcBef>
                <a:spcPct val="50000"/>
              </a:spcBef>
            </a:pPr>
            <a:r>
              <a:rPr lang="es-ES_tradnl" sz="3200"/>
              <a:t>7</a:t>
            </a:r>
          </a:p>
        </p:txBody>
      </p:sp>
      <p:sp>
        <p:nvSpPr>
          <p:cNvPr id="153620" name="Text Box 20"/>
          <p:cNvSpPr txBox="1">
            <a:spLocks noChangeArrowheads="1"/>
          </p:cNvSpPr>
          <p:nvPr/>
        </p:nvSpPr>
        <p:spPr bwMode="auto">
          <a:xfrm>
            <a:off x="2268538" y="4508500"/>
            <a:ext cx="576262" cy="579438"/>
          </a:xfrm>
          <a:prstGeom prst="rect">
            <a:avLst/>
          </a:prstGeom>
          <a:noFill/>
          <a:ln w="9525">
            <a:noFill/>
            <a:miter lim="800000"/>
            <a:headEnd/>
            <a:tailEnd/>
          </a:ln>
          <a:effectLst/>
        </p:spPr>
        <p:txBody>
          <a:bodyPr>
            <a:spAutoFit/>
          </a:bodyPr>
          <a:lstStyle/>
          <a:p>
            <a:pPr>
              <a:spcBef>
                <a:spcPct val="50000"/>
              </a:spcBef>
            </a:pPr>
            <a:r>
              <a:rPr lang="es-ES_tradnl" sz="3200"/>
              <a:t>2</a:t>
            </a:r>
          </a:p>
        </p:txBody>
      </p:sp>
      <p:sp>
        <p:nvSpPr>
          <p:cNvPr id="153621" name="Freeform 21"/>
          <p:cNvSpPr>
            <a:spLocks/>
          </p:cNvSpPr>
          <p:nvPr/>
        </p:nvSpPr>
        <p:spPr bwMode="auto">
          <a:xfrm>
            <a:off x="3132138" y="3213100"/>
            <a:ext cx="742950" cy="1223963"/>
          </a:xfrm>
          <a:custGeom>
            <a:avLst/>
            <a:gdLst/>
            <a:ahLst/>
            <a:cxnLst>
              <a:cxn ang="0">
                <a:pos x="91" y="0"/>
              </a:cxn>
              <a:cxn ang="0">
                <a:pos x="453" y="454"/>
              </a:cxn>
              <a:cxn ang="0">
                <a:pos x="0" y="771"/>
              </a:cxn>
            </a:cxnLst>
            <a:rect l="0" t="0" r="r" b="b"/>
            <a:pathLst>
              <a:path w="468" h="771">
                <a:moveTo>
                  <a:pt x="91" y="0"/>
                </a:moveTo>
                <a:cubicBezTo>
                  <a:pt x="279" y="163"/>
                  <a:pt x="468" y="326"/>
                  <a:pt x="453" y="454"/>
                </a:cubicBezTo>
                <a:cubicBezTo>
                  <a:pt x="438" y="582"/>
                  <a:pt x="219" y="676"/>
                  <a:pt x="0" y="771"/>
                </a:cubicBezTo>
              </a:path>
            </a:pathLst>
          </a:custGeom>
          <a:noFill/>
          <a:ln w="9525" cap="flat">
            <a:solidFill>
              <a:schemeClr val="tx1"/>
            </a:solidFill>
            <a:prstDash val="dash"/>
            <a:round/>
            <a:headEnd/>
            <a:tailEnd/>
          </a:ln>
          <a:effectLst/>
        </p:spPr>
        <p:txBody>
          <a:bodyPr wrap="none"/>
          <a:lstStyle/>
          <a:p>
            <a:endParaRPr lang="es-CO"/>
          </a:p>
        </p:txBody>
      </p:sp>
      <p:sp>
        <p:nvSpPr>
          <p:cNvPr id="153622" name="Text Box 22"/>
          <p:cNvSpPr txBox="1">
            <a:spLocks noChangeArrowheads="1"/>
          </p:cNvSpPr>
          <p:nvPr/>
        </p:nvSpPr>
        <p:spPr bwMode="auto">
          <a:xfrm>
            <a:off x="2195513" y="1989138"/>
            <a:ext cx="936625" cy="579437"/>
          </a:xfrm>
          <a:prstGeom prst="rect">
            <a:avLst/>
          </a:prstGeom>
          <a:noFill/>
          <a:ln w="9525">
            <a:noFill/>
            <a:miter lim="800000"/>
            <a:headEnd/>
            <a:tailEnd/>
          </a:ln>
          <a:effectLst/>
        </p:spPr>
        <p:txBody>
          <a:bodyPr>
            <a:spAutoFit/>
          </a:bodyPr>
          <a:lstStyle/>
          <a:p>
            <a:pPr>
              <a:spcBef>
                <a:spcPct val="50000"/>
              </a:spcBef>
            </a:pPr>
            <a:r>
              <a:rPr lang="es-ES_tradnl" sz="3200"/>
              <a:t>273</a:t>
            </a:r>
          </a:p>
        </p:txBody>
      </p:sp>
      <p:pic>
        <p:nvPicPr>
          <p:cNvPr id="153623" name="Picture 23" descr="http://tecnoblog.cl/index.php?s=corrige">
            <a:hlinkClick r:id="rId3" action="ppaction://hlinkfile"/>
          </p:cNvPr>
          <p:cNvPicPr>
            <a:picLocks noChangeAspect="1" noChangeArrowheads="1"/>
          </p:cNvPicPr>
          <p:nvPr/>
        </p:nvPicPr>
        <p:blipFill>
          <a:blip r:embed="rId4" cstate="print">
            <a:clrChange>
              <a:clrFrom>
                <a:srgbClr val="FBFBFB"/>
              </a:clrFrom>
              <a:clrTo>
                <a:srgbClr val="FBFBFB">
                  <a:alpha val="0"/>
                </a:srgbClr>
              </a:clrTo>
            </a:clrChange>
          </a:blip>
          <a:srcRect/>
          <a:stretch>
            <a:fillRect/>
          </a:stretch>
        </p:blipFill>
        <p:spPr bwMode="auto">
          <a:xfrm>
            <a:off x="7380288" y="5373688"/>
            <a:ext cx="1209675" cy="895350"/>
          </a:xfrm>
          <a:prstGeom prst="rect">
            <a:avLst/>
          </a:prstGeom>
          <a:noFill/>
        </p:spPr>
      </p:pic>
      <p:pic>
        <p:nvPicPr>
          <p:cNvPr id="153624" name="MULTIPLICACION ARABE.avi">
            <a:hlinkClick r:id="" action="ppaction://media"/>
          </p:cNvPr>
          <p:cNvPicPr>
            <a:picLocks noGrp="1" noRot="1" noChangeAspect="1" noChangeArrowheads="1"/>
          </p:cNvPicPr>
          <p:nvPr>
            <p:ph sz="half" idx="2"/>
            <a:videoFile r:link="rId1"/>
          </p:nvPr>
        </p:nvPicPr>
        <p:blipFill>
          <a:blip r:embed="rId5" cstate="print"/>
          <a:srcRect/>
          <a:stretch>
            <a:fillRect/>
          </a:stretch>
        </p:blipFill>
        <p:spPr>
          <a:xfrm>
            <a:off x="0" y="0"/>
            <a:ext cx="9144000" cy="6858000"/>
          </a:xfrm>
          <a:ln/>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334" fill="hold"/>
                                        <p:tgtEl>
                                          <p:spTgt spid="15362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53624"/>
                </p:tgtEl>
              </p:cMediaNode>
            </p:video>
            <p:seq concurrent="1" nextAc="seek">
              <p:cTn id="8" restart="whenNotActive" fill="hold" evtFilter="cancelBubble" nodeType="interactiveSeq">
                <p:stCondLst>
                  <p:cond evt="onClick" delay="0">
                    <p:tgtEl>
                      <p:spTgt spid="1536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3624"/>
                                        </p:tgtEl>
                                      </p:cBhvr>
                                    </p:cmd>
                                  </p:childTnLst>
                                </p:cTn>
                              </p:par>
                            </p:childTnLst>
                          </p:cTn>
                        </p:par>
                      </p:childTnLst>
                    </p:cTn>
                  </p:par>
                </p:childTnLst>
              </p:cTn>
              <p:nextCondLst>
                <p:cond evt="onClick" delay="0">
                  <p:tgtEl>
                    <p:spTgt spid="1536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p:txBody>
          <a:bodyPr/>
          <a:lstStyle/>
          <a:p>
            <a:r>
              <a:rPr lang="es-ES_tradnl"/>
              <a:t>NUMEROS NATURALES</a:t>
            </a:r>
          </a:p>
        </p:txBody>
      </p:sp>
      <p:sp>
        <p:nvSpPr>
          <p:cNvPr id="16387" name="Rectangle 3"/>
          <p:cNvSpPr>
            <a:spLocks noGrp="1" noChangeArrowheads="1"/>
          </p:cNvSpPr>
          <p:nvPr>
            <p:ph type="body" idx="1"/>
          </p:nvPr>
        </p:nvSpPr>
        <p:spPr/>
        <p:txBody>
          <a:bodyPr/>
          <a:lstStyle/>
          <a:p>
            <a:r>
              <a:rPr lang="es-ES_tradnl"/>
              <a:t>El </a:t>
            </a:r>
            <a:r>
              <a:rPr lang="es-ES_tradnl" b="1" i="1"/>
              <a:t>cero</a:t>
            </a:r>
            <a:r>
              <a:rPr lang="es-ES_tradnl"/>
              <a:t>, a veces, se excluye del conjunto de los números </a:t>
            </a:r>
            <a:r>
              <a:rPr lang="es-ES_tradnl" b="1" i="1"/>
              <a:t>naturales</a:t>
            </a:r>
            <a:r>
              <a:rPr lang="es-ES_tradnl"/>
              <a:t>.</a:t>
            </a:r>
          </a:p>
          <a:p>
            <a:r>
              <a:rPr lang="es-ES_tradnl"/>
              <a:t>Además de </a:t>
            </a:r>
            <a:r>
              <a:rPr lang="es-ES_tradnl" b="1" i="1"/>
              <a:t>cardinales</a:t>
            </a:r>
            <a:r>
              <a:rPr lang="es-ES_tradnl"/>
              <a:t> (para contar), los números naturales son </a:t>
            </a:r>
            <a:r>
              <a:rPr lang="es-ES_tradnl" b="1" i="1"/>
              <a:t>ordinales</a:t>
            </a:r>
            <a:r>
              <a:rPr lang="es-ES_tradnl"/>
              <a:t>, pues sirven para </a:t>
            </a:r>
            <a:r>
              <a:rPr lang="es-ES_tradnl" b="1"/>
              <a:t>ordenar los elementos de un conjunto</a:t>
            </a:r>
            <a:r>
              <a:rPr lang="es-ES_tradnl"/>
              <a:t>: </a:t>
            </a:r>
          </a:p>
          <a:p>
            <a:r>
              <a:rPr lang="es-ES_tradnl"/>
              <a:t>1º (primero), 2º (segundo),…, 16º (decimosexto),…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descr="Large confetti"/>
          <p:cNvSpPr>
            <a:spLocks noGrp="1" noChangeArrowheads="1"/>
          </p:cNvSpPr>
          <p:nvPr>
            <p:ph type="title"/>
          </p:nvPr>
        </p:nvSpPr>
        <p:spPr/>
        <p:txBody>
          <a:bodyPr/>
          <a:lstStyle/>
          <a:p>
            <a:r>
              <a:rPr lang="es-ES_tradnl"/>
              <a:t>NUMEROS NATURALES</a:t>
            </a:r>
          </a:p>
        </p:txBody>
      </p:sp>
      <p:sp>
        <p:nvSpPr>
          <p:cNvPr id="142339"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2340"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2341"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(del 6x6 al 10x10)</a:t>
            </a:r>
            <a:endParaRPr lang="es-ES_tradnl" sz="2800">
              <a:solidFill>
                <a:srgbClr val="009900"/>
              </a:solidFill>
            </a:endParaRPr>
          </a:p>
        </p:txBody>
      </p:sp>
      <p:pic>
        <p:nvPicPr>
          <p:cNvPr id="142360" name="Picture 24" descr="dedos1"/>
          <p:cNvPicPr>
            <a:picLocks noChangeAspect="1" noChangeArrowheads="1"/>
          </p:cNvPicPr>
          <p:nvPr/>
        </p:nvPicPr>
        <p:blipFill>
          <a:blip r:embed="rId2" cstate="print">
            <a:lum bright="6000"/>
          </a:blip>
          <a:srcRect/>
          <a:stretch>
            <a:fillRect/>
          </a:stretch>
        </p:blipFill>
        <p:spPr bwMode="auto">
          <a:xfrm>
            <a:off x="611188" y="2924175"/>
            <a:ext cx="4824412" cy="2628900"/>
          </a:xfrm>
          <a:prstGeom prst="rect">
            <a:avLst/>
          </a:prstGeom>
          <a:noFill/>
        </p:spPr>
      </p:pic>
      <p:sp>
        <p:nvSpPr>
          <p:cNvPr id="142362" name="Text Box 26"/>
          <p:cNvSpPr txBox="1">
            <a:spLocks noChangeArrowheads="1"/>
          </p:cNvSpPr>
          <p:nvPr/>
        </p:nvSpPr>
        <p:spPr bwMode="auto">
          <a:xfrm>
            <a:off x="5508625" y="3141663"/>
            <a:ext cx="3024188" cy="1917700"/>
          </a:xfrm>
          <a:prstGeom prst="rect">
            <a:avLst/>
          </a:prstGeom>
          <a:noFill/>
          <a:ln w="9525">
            <a:noFill/>
            <a:miter lim="800000"/>
            <a:headEnd/>
            <a:tailEnd/>
          </a:ln>
          <a:effectLst/>
        </p:spPr>
        <p:txBody>
          <a:bodyPr>
            <a:spAutoFit/>
          </a:bodyPr>
          <a:lstStyle/>
          <a:p>
            <a:pPr>
              <a:spcBef>
                <a:spcPct val="50000"/>
              </a:spcBef>
            </a:pPr>
            <a:r>
              <a:rPr lang="es-ES_tradnl"/>
              <a:t>Se asocia a los dedos de cada mano los números 6,7,8,9 y 10, empezando por el dedo pequeño.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descr="Large confetti"/>
          <p:cNvSpPr>
            <a:spLocks noGrp="1" noChangeArrowheads="1"/>
          </p:cNvSpPr>
          <p:nvPr>
            <p:ph type="title"/>
          </p:nvPr>
        </p:nvSpPr>
        <p:spPr/>
        <p:txBody>
          <a:bodyPr/>
          <a:lstStyle/>
          <a:p>
            <a:r>
              <a:rPr lang="es-ES_tradnl"/>
              <a:t>NUMEROS NATURALES</a:t>
            </a:r>
          </a:p>
        </p:txBody>
      </p:sp>
      <p:sp>
        <p:nvSpPr>
          <p:cNvPr id="143363"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3364"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3365"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(del 6x6 al 10x10)</a:t>
            </a:r>
            <a:endParaRPr lang="es-ES_tradnl" sz="2800">
              <a:solidFill>
                <a:srgbClr val="009900"/>
              </a:solidFill>
            </a:endParaRPr>
          </a:p>
        </p:txBody>
      </p:sp>
      <p:sp>
        <p:nvSpPr>
          <p:cNvPr id="143367" name="Text Box 7"/>
          <p:cNvSpPr txBox="1">
            <a:spLocks noChangeArrowheads="1"/>
          </p:cNvSpPr>
          <p:nvPr/>
        </p:nvSpPr>
        <p:spPr bwMode="auto">
          <a:xfrm>
            <a:off x="5508625" y="3141663"/>
            <a:ext cx="3024188" cy="1917700"/>
          </a:xfrm>
          <a:prstGeom prst="rect">
            <a:avLst/>
          </a:prstGeom>
          <a:noFill/>
          <a:ln w="9525">
            <a:noFill/>
            <a:miter lim="800000"/>
            <a:headEnd/>
            <a:tailEnd/>
          </a:ln>
          <a:effectLst/>
        </p:spPr>
        <p:txBody>
          <a:bodyPr>
            <a:spAutoFit/>
          </a:bodyPr>
          <a:lstStyle/>
          <a:p>
            <a:pPr>
              <a:spcBef>
                <a:spcPct val="50000"/>
              </a:spcBef>
            </a:pPr>
            <a:r>
              <a:rPr lang="es-ES_tradnl"/>
              <a:t>Para multiplicar 7 por 8, se juntan los dedos asociados al 7 y al 8, como se observa en la figura siguiente:</a:t>
            </a:r>
          </a:p>
        </p:txBody>
      </p:sp>
      <p:pic>
        <p:nvPicPr>
          <p:cNvPr id="143369" name="Picture 9" descr="dedos2"/>
          <p:cNvPicPr>
            <a:picLocks noChangeAspect="1" noChangeArrowheads="1"/>
          </p:cNvPicPr>
          <p:nvPr/>
        </p:nvPicPr>
        <p:blipFill>
          <a:blip r:embed="rId2" cstate="print">
            <a:lum bright="6000"/>
          </a:blip>
          <a:srcRect/>
          <a:stretch>
            <a:fillRect/>
          </a:stretch>
        </p:blipFill>
        <p:spPr bwMode="auto">
          <a:xfrm>
            <a:off x="539750" y="2924175"/>
            <a:ext cx="4895850" cy="273526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descr="Large confetti"/>
          <p:cNvSpPr>
            <a:spLocks noGrp="1" noChangeArrowheads="1"/>
          </p:cNvSpPr>
          <p:nvPr>
            <p:ph type="title"/>
          </p:nvPr>
        </p:nvSpPr>
        <p:spPr/>
        <p:txBody>
          <a:bodyPr/>
          <a:lstStyle/>
          <a:p>
            <a:r>
              <a:rPr lang="es-ES_tradnl"/>
              <a:t>NUMEROS NATURALES</a:t>
            </a:r>
          </a:p>
        </p:txBody>
      </p:sp>
      <p:sp>
        <p:nvSpPr>
          <p:cNvPr id="144387"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4388"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4389"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(del 6x6 al 10x10)</a:t>
            </a:r>
            <a:endParaRPr lang="es-ES_tradnl" sz="2800">
              <a:solidFill>
                <a:srgbClr val="009900"/>
              </a:solidFill>
            </a:endParaRPr>
          </a:p>
        </p:txBody>
      </p:sp>
      <p:sp>
        <p:nvSpPr>
          <p:cNvPr id="144390" name="Text Box 6"/>
          <p:cNvSpPr txBox="1">
            <a:spLocks noChangeArrowheads="1"/>
          </p:cNvSpPr>
          <p:nvPr/>
        </p:nvSpPr>
        <p:spPr bwMode="auto">
          <a:xfrm>
            <a:off x="5651500" y="2565400"/>
            <a:ext cx="3024188" cy="3925888"/>
          </a:xfrm>
          <a:prstGeom prst="rect">
            <a:avLst/>
          </a:prstGeom>
          <a:noFill/>
          <a:ln w="9525">
            <a:noFill/>
            <a:miter lim="800000"/>
            <a:headEnd/>
            <a:tailEnd/>
          </a:ln>
          <a:effectLst/>
        </p:spPr>
        <p:txBody>
          <a:bodyPr>
            <a:spAutoFit/>
          </a:bodyPr>
          <a:lstStyle/>
          <a:p>
            <a:pPr>
              <a:spcBef>
                <a:spcPct val="50000"/>
              </a:spcBef>
            </a:pPr>
            <a:r>
              <a:rPr lang="es-ES_tradnl"/>
              <a:t>Las decenas se obtiene sumando los dedos que se tocan hacia abajo.</a:t>
            </a:r>
          </a:p>
          <a:p>
            <a:pPr>
              <a:spcBef>
                <a:spcPct val="50000"/>
              </a:spcBef>
            </a:pPr>
            <a:r>
              <a:rPr lang="es-ES_tradnl"/>
              <a:t>Las unidades se obtienen multiplicando los dedos por arriba de una mano por los de la otra</a:t>
            </a:r>
          </a:p>
        </p:txBody>
      </p:sp>
      <p:pic>
        <p:nvPicPr>
          <p:cNvPr id="144393" name="Picture 9" descr="dedos3"/>
          <p:cNvPicPr>
            <a:picLocks noChangeAspect="1" noChangeArrowheads="1"/>
          </p:cNvPicPr>
          <p:nvPr/>
        </p:nvPicPr>
        <p:blipFill>
          <a:blip r:embed="rId3" cstate="print">
            <a:lum bright="6000"/>
          </a:blip>
          <a:srcRect/>
          <a:stretch>
            <a:fillRect/>
          </a:stretch>
        </p:blipFill>
        <p:spPr bwMode="auto">
          <a:xfrm>
            <a:off x="395288" y="2708275"/>
            <a:ext cx="4897437" cy="326548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descr="Large confetti"/>
          <p:cNvSpPr>
            <a:spLocks noGrp="1" noChangeArrowheads="1"/>
          </p:cNvSpPr>
          <p:nvPr>
            <p:ph type="title"/>
          </p:nvPr>
        </p:nvSpPr>
        <p:spPr/>
        <p:txBody>
          <a:bodyPr/>
          <a:lstStyle/>
          <a:p>
            <a:r>
              <a:rPr lang="es-ES_tradnl"/>
              <a:t>NUMEROS NATURALES</a:t>
            </a:r>
          </a:p>
        </p:txBody>
      </p:sp>
      <p:sp>
        <p:nvSpPr>
          <p:cNvPr id="147459"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7460"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7461"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(Tabla del 9)</a:t>
            </a:r>
            <a:endParaRPr lang="es-ES_tradnl" sz="2800">
              <a:solidFill>
                <a:srgbClr val="009900"/>
              </a:solidFill>
            </a:endParaRPr>
          </a:p>
        </p:txBody>
      </p:sp>
      <p:sp>
        <p:nvSpPr>
          <p:cNvPr id="147462" name="Text Box 6"/>
          <p:cNvSpPr txBox="1">
            <a:spLocks noChangeArrowheads="1"/>
          </p:cNvSpPr>
          <p:nvPr/>
        </p:nvSpPr>
        <p:spPr bwMode="auto">
          <a:xfrm>
            <a:off x="5651500" y="2565400"/>
            <a:ext cx="3024188" cy="1917700"/>
          </a:xfrm>
          <a:prstGeom prst="rect">
            <a:avLst/>
          </a:prstGeom>
          <a:noFill/>
          <a:ln w="9525">
            <a:noFill/>
            <a:miter lim="800000"/>
            <a:headEnd/>
            <a:tailEnd/>
          </a:ln>
          <a:effectLst/>
        </p:spPr>
        <p:txBody>
          <a:bodyPr>
            <a:spAutoFit/>
          </a:bodyPr>
          <a:lstStyle/>
          <a:p>
            <a:pPr algn="just">
              <a:spcBef>
                <a:spcPct val="50000"/>
              </a:spcBef>
            </a:pPr>
            <a:r>
              <a:rPr lang="es-ES_tradnl"/>
              <a:t>Se asocia a los dedos de cada mano los números del 1 al 10 empezando por el dedo pulgar. </a:t>
            </a:r>
          </a:p>
        </p:txBody>
      </p:sp>
      <p:pic>
        <p:nvPicPr>
          <p:cNvPr id="147465" name="Picture 9" descr="dedos4"/>
          <p:cNvPicPr>
            <a:picLocks noChangeAspect="1" noChangeArrowheads="1"/>
          </p:cNvPicPr>
          <p:nvPr/>
        </p:nvPicPr>
        <p:blipFill>
          <a:blip r:embed="rId3" cstate="print">
            <a:lum bright="6000"/>
          </a:blip>
          <a:srcRect/>
          <a:stretch>
            <a:fillRect/>
          </a:stretch>
        </p:blipFill>
        <p:spPr bwMode="auto">
          <a:xfrm>
            <a:off x="539750" y="2852738"/>
            <a:ext cx="4986338" cy="291623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descr="Large confetti"/>
          <p:cNvSpPr>
            <a:spLocks noGrp="1" noChangeArrowheads="1"/>
          </p:cNvSpPr>
          <p:nvPr>
            <p:ph type="title"/>
          </p:nvPr>
        </p:nvSpPr>
        <p:spPr/>
        <p:txBody>
          <a:bodyPr/>
          <a:lstStyle/>
          <a:p>
            <a:r>
              <a:rPr lang="es-ES_tradnl"/>
              <a:t>NUMEROS NATURALES</a:t>
            </a:r>
          </a:p>
        </p:txBody>
      </p:sp>
      <p:sp>
        <p:nvSpPr>
          <p:cNvPr id="149507"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49508"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49509"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(Tabla del 9)</a:t>
            </a:r>
            <a:endParaRPr lang="es-ES_tradnl" sz="2800">
              <a:solidFill>
                <a:srgbClr val="009900"/>
              </a:solidFill>
            </a:endParaRPr>
          </a:p>
        </p:txBody>
      </p:sp>
      <p:sp>
        <p:nvSpPr>
          <p:cNvPr id="149510" name="Text Box 6"/>
          <p:cNvSpPr txBox="1">
            <a:spLocks noChangeArrowheads="1"/>
          </p:cNvSpPr>
          <p:nvPr/>
        </p:nvSpPr>
        <p:spPr bwMode="auto">
          <a:xfrm>
            <a:off x="4572000" y="2565400"/>
            <a:ext cx="4321175" cy="4108450"/>
          </a:xfrm>
          <a:prstGeom prst="rect">
            <a:avLst/>
          </a:prstGeom>
          <a:noFill/>
          <a:ln w="9525">
            <a:noFill/>
            <a:miter lim="800000"/>
            <a:headEnd/>
            <a:tailEnd/>
          </a:ln>
          <a:effectLst/>
        </p:spPr>
        <p:txBody>
          <a:bodyPr>
            <a:spAutoFit/>
          </a:bodyPr>
          <a:lstStyle/>
          <a:p>
            <a:r>
              <a:rPr lang="es-ES_tradnl"/>
              <a:t>Para saber el resultado se levantan los 10 dedos de las manos, y así, el producto 9xn se ve, bajando el enésimo (n-ésimo) dedo contando desde la izquierda hacia la derecha. </a:t>
            </a:r>
          </a:p>
          <a:p>
            <a:r>
              <a:rPr lang="es-ES_tradnl"/>
              <a:t>Por ejemplo 9×4, se baja el 4º dedo, quedan 3 dedos levantados antes del dedo que ha bajado seis dedos después. Lo que significa que el resultado es 36. </a:t>
            </a:r>
          </a:p>
        </p:txBody>
      </p:sp>
      <p:pic>
        <p:nvPicPr>
          <p:cNvPr id="149513" name="Picture 9" descr="dedos5"/>
          <p:cNvPicPr>
            <a:picLocks noChangeAspect="1" noChangeArrowheads="1"/>
          </p:cNvPicPr>
          <p:nvPr/>
        </p:nvPicPr>
        <p:blipFill>
          <a:blip r:embed="rId3" cstate="print">
            <a:lum bright="6000"/>
          </a:blip>
          <a:srcRect/>
          <a:stretch>
            <a:fillRect/>
          </a:stretch>
        </p:blipFill>
        <p:spPr bwMode="auto">
          <a:xfrm>
            <a:off x="323850" y="3141663"/>
            <a:ext cx="4210050" cy="23812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descr="Large confetti"/>
          <p:cNvSpPr>
            <a:spLocks noGrp="1" noChangeArrowheads="1"/>
          </p:cNvSpPr>
          <p:nvPr>
            <p:ph type="title"/>
          </p:nvPr>
        </p:nvSpPr>
        <p:spPr/>
        <p:txBody>
          <a:bodyPr/>
          <a:lstStyle/>
          <a:p>
            <a:r>
              <a:rPr lang="es-ES_tradnl"/>
              <a:t>NUMEROS NATURALES</a:t>
            </a:r>
          </a:p>
        </p:txBody>
      </p:sp>
      <p:sp>
        <p:nvSpPr>
          <p:cNvPr id="151555" name="Rectangle 3"/>
          <p:cNvSpPr>
            <a:spLocks noGrp="1" noChangeArrowheads="1"/>
          </p:cNvSpPr>
          <p:nvPr>
            <p:ph type="body" sz="half" idx="1"/>
          </p:nvPr>
        </p:nvSpPr>
        <p:spPr/>
        <p:txBody>
          <a:bodyPr/>
          <a:lstStyle/>
          <a:p>
            <a:pPr>
              <a:buFontTx/>
              <a:buNone/>
            </a:pPr>
            <a:endParaRPr lang="es-ES_tradnl" sz="2800"/>
          </a:p>
          <a:p>
            <a:pPr>
              <a:buFontTx/>
              <a:buNone/>
            </a:pPr>
            <a:endParaRPr lang="es-ES_tradnl" sz="2800"/>
          </a:p>
        </p:txBody>
      </p:sp>
      <p:sp>
        <p:nvSpPr>
          <p:cNvPr id="151556" name="Rectangle 4"/>
          <p:cNvSpPr>
            <a:spLocks noChangeArrowheads="1"/>
          </p:cNvSpPr>
          <p:nvPr/>
        </p:nvSpPr>
        <p:spPr bwMode="auto">
          <a:xfrm>
            <a:off x="684213" y="1314450"/>
            <a:ext cx="6210300" cy="579438"/>
          </a:xfrm>
          <a:prstGeom prst="rect">
            <a:avLst/>
          </a:prstGeom>
          <a:noFill/>
          <a:ln w="9525">
            <a:noFill/>
            <a:miter lim="800000"/>
            <a:headEnd/>
            <a:tailEnd/>
          </a:ln>
          <a:effectLst/>
        </p:spPr>
        <p:txBody>
          <a:bodyPr wrap="none">
            <a:spAutoFit/>
          </a:bodyPr>
          <a:lstStyle/>
          <a:p>
            <a:r>
              <a:rPr lang="es-ES_tradnl" sz="3200" i="0"/>
              <a:t>Producto (*) de números naturales</a:t>
            </a:r>
          </a:p>
        </p:txBody>
      </p:sp>
      <p:sp>
        <p:nvSpPr>
          <p:cNvPr id="151557" name="Text Box 5"/>
          <p:cNvSpPr txBox="1">
            <a:spLocks noChangeArrowheads="1"/>
          </p:cNvSpPr>
          <p:nvPr/>
        </p:nvSpPr>
        <p:spPr bwMode="auto">
          <a:xfrm>
            <a:off x="592138" y="1973263"/>
            <a:ext cx="7796212" cy="519112"/>
          </a:xfrm>
          <a:prstGeom prst="rect">
            <a:avLst/>
          </a:prstGeom>
          <a:noFill/>
          <a:ln w="9525">
            <a:noFill/>
            <a:miter lim="800000"/>
            <a:headEnd/>
            <a:tailEnd/>
          </a:ln>
          <a:effectLst/>
        </p:spPr>
        <p:txBody>
          <a:bodyPr>
            <a:spAutoFit/>
          </a:bodyPr>
          <a:lstStyle/>
          <a:p>
            <a:r>
              <a:rPr lang="es-ES_tradnl" sz="2800">
                <a:solidFill>
                  <a:srgbClr val="0033CC"/>
                </a:solidFill>
              </a:rPr>
              <a:t>Con los dedos  (Tabla del 9)</a:t>
            </a:r>
            <a:endParaRPr lang="es-ES_tradnl" sz="2800">
              <a:solidFill>
                <a:srgbClr val="009900"/>
              </a:solidFill>
            </a:endParaRPr>
          </a:p>
        </p:txBody>
      </p:sp>
      <p:sp>
        <p:nvSpPr>
          <p:cNvPr id="151558" name="Text Box 6"/>
          <p:cNvSpPr txBox="1">
            <a:spLocks noChangeArrowheads="1"/>
          </p:cNvSpPr>
          <p:nvPr/>
        </p:nvSpPr>
        <p:spPr bwMode="auto">
          <a:xfrm>
            <a:off x="5003800" y="2565400"/>
            <a:ext cx="3889375" cy="457200"/>
          </a:xfrm>
          <a:prstGeom prst="rect">
            <a:avLst/>
          </a:prstGeom>
          <a:noFill/>
          <a:ln w="9525">
            <a:noFill/>
            <a:miter lim="800000"/>
            <a:headEnd/>
            <a:tailEnd/>
          </a:ln>
          <a:effectLst/>
        </p:spPr>
        <p:txBody>
          <a:bodyPr>
            <a:spAutoFit/>
          </a:bodyPr>
          <a:lstStyle/>
          <a:p>
            <a:pPr algn="just"/>
            <a:r>
              <a:rPr lang="es-ES_tradnl"/>
              <a:t>Lo mismo ocurre con 9×9:</a:t>
            </a:r>
          </a:p>
        </p:txBody>
      </p:sp>
      <p:pic>
        <p:nvPicPr>
          <p:cNvPr id="151561" name="Picture 9" descr="dedos6"/>
          <p:cNvPicPr>
            <a:picLocks noChangeAspect="1" noChangeArrowheads="1"/>
          </p:cNvPicPr>
          <p:nvPr/>
        </p:nvPicPr>
        <p:blipFill>
          <a:blip r:embed="rId3" cstate="print">
            <a:lum bright="6000"/>
          </a:blip>
          <a:srcRect/>
          <a:stretch>
            <a:fillRect/>
          </a:stretch>
        </p:blipFill>
        <p:spPr bwMode="auto">
          <a:xfrm>
            <a:off x="1187450" y="3141663"/>
            <a:ext cx="5256213" cy="302101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Large confetti"/>
          <p:cNvSpPr>
            <a:spLocks noGrp="1" noChangeArrowheads="1"/>
          </p:cNvSpPr>
          <p:nvPr>
            <p:ph type="title"/>
          </p:nvPr>
        </p:nvSpPr>
        <p:spPr/>
        <p:txBody>
          <a:bodyPr/>
          <a:lstStyle/>
          <a:p>
            <a:r>
              <a:rPr lang="es-ES_tradnl"/>
              <a:t>NUMEROS NATURALES</a:t>
            </a:r>
          </a:p>
        </p:txBody>
      </p:sp>
      <p:sp>
        <p:nvSpPr>
          <p:cNvPr id="54275" name="Rectangle 3"/>
          <p:cNvSpPr>
            <a:spLocks noGrp="1" noChangeArrowheads="1"/>
          </p:cNvSpPr>
          <p:nvPr>
            <p:ph type="body" idx="1"/>
          </p:nvPr>
        </p:nvSpPr>
        <p:spPr/>
        <p:txBody>
          <a:bodyPr/>
          <a:lstStyle/>
          <a:p>
            <a:r>
              <a:rPr lang="es-ES_tradnl" b="1"/>
              <a:t>Propiedad Distributiva del producto respecto de la suma</a:t>
            </a:r>
            <a:r>
              <a:rPr lang="es-ES_tradnl"/>
              <a:t> </a:t>
            </a:r>
            <a:endParaRPr lang="es-ES_tradnl" b="1"/>
          </a:p>
          <a:p>
            <a:pPr>
              <a:buFontTx/>
              <a:buNone/>
            </a:pPr>
            <a:endParaRPr lang="es-ES_tradnl"/>
          </a:p>
          <a:p>
            <a:pPr>
              <a:buFontTx/>
              <a:buNone/>
            </a:pPr>
            <a:r>
              <a:rPr lang="es-ES_tradnl"/>
              <a:t>Se multiplica el multiplicando por cada uno de los sumandos y se simplifica.</a:t>
            </a:r>
          </a:p>
          <a:p>
            <a:pPr>
              <a:buFontTx/>
              <a:buNone/>
            </a:pPr>
            <a:endParaRPr lang="es-ES_tradnl"/>
          </a:p>
        </p:txBody>
      </p:sp>
      <p:sp>
        <p:nvSpPr>
          <p:cNvPr id="54276" name="Text Box 4"/>
          <p:cNvSpPr txBox="1">
            <a:spLocks noChangeArrowheads="1"/>
          </p:cNvSpPr>
          <p:nvPr/>
        </p:nvSpPr>
        <p:spPr bwMode="auto">
          <a:xfrm>
            <a:off x="1042988" y="5157788"/>
            <a:ext cx="7127875" cy="1160462"/>
          </a:xfrm>
          <a:prstGeom prst="rect">
            <a:avLst/>
          </a:prstGeom>
          <a:noFill/>
          <a:ln w="9525">
            <a:noFill/>
            <a:miter lim="800000"/>
            <a:headEnd/>
            <a:tailEnd/>
          </a:ln>
          <a:effectLst/>
        </p:spPr>
        <p:txBody>
          <a:bodyPr>
            <a:spAutoFit/>
          </a:bodyPr>
          <a:lstStyle/>
          <a:p>
            <a:pPr>
              <a:spcBef>
                <a:spcPct val="50000"/>
              </a:spcBef>
            </a:pPr>
            <a:r>
              <a:rPr lang="es-ES_tradnl" sz="2800" b="0" i="0"/>
              <a:t>4 * (1 + 4) = </a:t>
            </a:r>
            <a:r>
              <a:rPr lang="es-ES_tradnl" sz="2800" b="0" i="0">
                <a:solidFill>
                  <a:srgbClr val="003300"/>
                </a:solidFill>
              </a:rPr>
              <a:t>4 * 1 + 4 * 4</a:t>
            </a:r>
            <a:r>
              <a:rPr lang="es-ES_tradnl" sz="2800" b="0" i="0"/>
              <a:t> = 4 + 16 = 20 </a:t>
            </a:r>
          </a:p>
          <a:p>
            <a:pPr>
              <a:spcBef>
                <a:spcPct val="50000"/>
              </a:spcBef>
            </a:pPr>
            <a:r>
              <a:rPr lang="es-ES_tradnl" sz="2800" b="0" i="0"/>
              <a:t>(3 + 5) * 2 = </a:t>
            </a:r>
            <a:r>
              <a:rPr lang="es-ES_tradnl" sz="2800" b="0" i="0">
                <a:solidFill>
                  <a:srgbClr val="003300"/>
                </a:solidFill>
              </a:rPr>
              <a:t>3 * 2 + 5 * 2</a:t>
            </a:r>
            <a:r>
              <a:rPr lang="es-ES_tradnl" sz="2800" b="0" i="0"/>
              <a:t> = 6 + 10 = 16</a:t>
            </a:r>
          </a:p>
        </p:txBody>
      </p:sp>
      <p:sp>
        <p:nvSpPr>
          <p:cNvPr id="54278" name="Text Box 6"/>
          <p:cNvSpPr txBox="1">
            <a:spLocks noChangeArrowheads="1"/>
          </p:cNvSpPr>
          <p:nvPr/>
        </p:nvSpPr>
        <p:spPr bwMode="auto">
          <a:xfrm>
            <a:off x="395288" y="2420938"/>
            <a:ext cx="3529012" cy="822325"/>
          </a:xfrm>
          <a:prstGeom prst="rect">
            <a:avLst/>
          </a:prstGeom>
          <a:noFill/>
          <a:ln w="9525">
            <a:noFill/>
            <a:miter lim="800000"/>
            <a:headEnd/>
            <a:tailEnd/>
          </a:ln>
          <a:effectLst/>
        </p:spPr>
        <p:txBody>
          <a:bodyPr>
            <a:spAutoFit/>
          </a:bodyPr>
          <a:lstStyle/>
          <a:p>
            <a:pPr>
              <a:spcBef>
                <a:spcPct val="50000"/>
              </a:spcBef>
            </a:pPr>
            <a:r>
              <a:rPr lang="es-ES_tradnl"/>
              <a:t>MULTIPLICACION CON DEDOS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descr="Large confetti"/>
          <p:cNvSpPr>
            <a:spLocks noGrp="1" noChangeArrowheads="1"/>
          </p:cNvSpPr>
          <p:nvPr>
            <p:ph type="title"/>
          </p:nvPr>
        </p:nvSpPr>
        <p:spPr/>
        <p:txBody>
          <a:bodyPr/>
          <a:lstStyle/>
          <a:p>
            <a:r>
              <a:rPr lang="es-ES_tradnl"/>
              <a:t>NUMEROS NATURALES</a:t>
            </a:r>
          </a:p>
        </p:txBody>
      </p:sp>
      <p:sp>
        <p:nvSpPr>
          <p:cNvPr id="125955" name="Rectangle 3"/>
          <p:cNvSpPr>
            <a:spLocks noGrp="1" noChangeArrowheads="1"/>
          </p:cNvSpPr>
          <p:nvPr>
            <p:ph type="body" idx="1"/>
          </p:nvPr>
        </p:nvSpPr>
        <p:spPr/>
        <p:txBody>
          <a:bodyPr/>
          <a:lstStyle/>
          <a:p>
            <a:r>
              <a:rPr lang="es-ES_tradnl" b="1"/>
              <a:t>Producto (*) de números naturales </a:t>
            </a:r>
          </a:p>
          <a:p>
            <a:pPr>
              <a:buFontTx/>
              <a:buNone/>
            </a:pPr>
            <a:endParaRPr lang="es-ES_tradnl" sz="1400"/>
          </a:p>
          <a:p>
            <a:pPr>
              <a:buFontTx/>
              <a:buNone/>
            </a:pPr>
            <a:r>
              <a:rPr lang="es-ES_tradnl"/>
              <a:t>Ejercicios:</a:t>
            </a:r>
          </a:p>
        </p:txBody>
      </p:sp>
      <p:pic>
        <p:nvPicPr>
          <p:cNvPr id="125958" name="Picture 6"/>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755650" y="3141663"/>
            <a:ext cx="3371850" cy="419100"/>
          </a:xfrm>
          <a:prstGeom prst="rect">
            <a:avLst/>
          </a:prstGeom>
          <a:noFill/>
          <a:ln w="9525">
            <a:noFill/>
            <a:miter lim="800000"/>
            <a:headEnd/>
            <a:tailEnd/>
          </a:ln>
          <a:effectLst/>
        </p:spPr>
      </p:pic>
      <p:pic>
        <p:nvPicPr>
          <p:cNvPr id="125959" name="Picture 7"/>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755650" y="4005263"/>
            <a:ext cx="3829050" cy="514350"/>
          </a:xfrm>
          <a:prstGeom prst="rect">
            <a:avLst/>
          </a:prstGeom>
          <a:noFill/>
          <a:ln w="9525">
            <a:noFill/>
            <a:miter lim="800000"/>
            <a:headEnd/>
            <a:tailEnd/>
          </a:ln>
          <a:effectLst/>
        </p:spPr>
      </p:pic>
      <p:pic>
        <p:nvPicPr>
          <p:cNvPr id="125960" name="Picture 8"/>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755650" y="4868863"/>
            <a:ext cx="2447925" cy="447675"/>
          </a:xfrm>
          <a:prstGeom prst="rect">
            <a:avLst/>
          </a:prstGeom>
          <a:noFill/>
          <a:ln w="9525">
            <a:noFill/>
            <a:miter lim="800000"/>
            <a:headEnd/>
            <a:tailEnd/>
          </a:ln>
          <a:effectLst/>
        </p:spPr>
      </p:pic>
      <p:pic>
        <p:nvPicPr>
          <p:cNvPr id="125961" name="Picture 9"/>
          <p:cNvPicPr>
            <a:picLocks noChangeAspect="1" noChangeArrowheads="1"/>
          </p:cNvPicPr>
          <p:nvPr/>
        </p:nvPicPr>
        <p:blipFill>
          <a:blip r:embed="rId5" cstate="print">
            <a:clrChange>
              <a:clrFrom>
                <a:srgbClr val="F4F4F4"/>
              </a:clrFrom>
              <a:clrTo>
                <a:srgbClr val="F4F4F4">
                  <a:alpha val="0"/>
                </a:srgbClr>
              </a:clrTo>
            </a:clrChange>
          </a:blip>
          <a:srcRect/>
          <a:stretch>
            <a:fillRect/>
          </a:stretch>
        </p:blipFill>
        <p:spPr bwMode="auto">
          <a:xfrm>
            <a:off x="755650" y="5876925"/>
            <a:ext cx="2381250"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Large confetti"/>
          <p:cNvSpPr>
            <a:spLocks noGrp="1" noChangeArrowheads="1"/>
          </p:cNvSpPr>
          <p:nvPr>
            <p:ph type="title"/>
          </p:nvPr>
        </p:nvSpPr>
        <p:spPr/>
        <p:txBody>
          <a:bodyPr/>
          <a:lstStyle/>
          <a:p>
            <a:r>
              <a:rPr lang="es-ES_tradnl"/>
              <a:t>NUMEROS NATURALES</a:t>
            </a:r>
          </a:p>
        </p:txBody>
      </p:sp>
      <p:sp>
        <p:nvSpPr>
          <p:cNvPr id="92163" name="Rectangle 3"/>
          <p:cNvSpPr>
            <a:spLocks noGrp="1" noChangeArrowheads="1"/>
          </p:cNvSpPr>
          <p:nvPr>
            <p:ph type="body" idx="1"/>
          </p:nvPr>
        </p:nvSpPr>
        <p:spPr/>
        <p:txBody>
          <a:bodyPr/>
          <a:lstStyle/>
          <a:p>
            <a:pPr marL="533400" indent="-533400"/>
            <a:r>
              <a:rPr lang="es-ES_tradnl" sz="2800" b="1"/>
              <a:t>Exponenciación</a:t>
            </a:r>
            <a:r>
              <a:rPr lang="es-ES_tradnl" sz="2800"/>
              <a:t> </a:t>
            </a:r>
            <a:endParaRPr lang="es-ES_tradnl" sz="2800" b="1"/>
          </a:p>
          <a:p>
            <a:pPr marL="533400" indent="-533400">
              <a:buFontTx/>
              <a:buNone/>
            </a:pPr>
            <a:endParaRPr lang="es-ES_tradnl" sz="1000"/>
          </a:p>
          <a:p>
            <a:pPr marL="533400" indent="-533400">
              <a:buFontTx/>
              <a:buNone/>
            </a:pPr>
            <a:r>
              <a:rPr lang="es-ES_tradnl" sz="2800"/>
              <a:t>Una potencia es un modo abreviado de escribir un producto de un número por sí mismo </a:t>
            </a:r>
          </a:p>
          <a:p>
            <a:pPr marL="533400" indent="-533400" algn="ctr">
              <a:buFontTx/>
              <a:buNone/>
            </a:pPr>
            <a:r>
              <a:rPr lang="es-ES_tradnl" sz="2800"/>
              <a:t>3*3*3*3*3 = 3</a:t>
            </a:r>
            <a:r>
              <a:rPr lang="es-ES_tradnl" sz="2800" baseline="30000"/>
              <a:t>5</a:t>
            </a:r>
          </a:p>
          <a:p>
            <a:pPr marL="533400" indent="-533400"/>
            <a:r>
              <a:rPr lang="es-ES_tradnl" sz="2800"/>
              <a:t>En la expresión de la potencia de un número consideramos dos partes: </a:t>
            </a:r>
          </a:p>
          <a:p>
            <a:pPr marL="533400" indent="-533400">
              <a:buFontTx/>
              <a:buAutoNum type="arabicPeriod"/>
            </a:pPr>
            <a:r>
              <a:rPr lang="es-ES_tradnl" sz="2800"/>
              <a:t>La </a:t>
            </a:r>
            <a:r>
              <a:rPr lang="es-ES_tradnl" sz="2800" b="1"/>
              <a:t>base</a:t>
            </a:r>
            <a:r>
              <a:rPr lang="es-ES_tradnl" sz="2800"/>
              <a:t> es el número que se multiplica por sí mismo </a:t>
            </a:r>
            <a:r>
              <a:rPr lang="es-ES_tradnl" sz="2400"/>
              <a:t>(en este caso: </a:t>
            </a:r>
            <a:r>
              <a:rPr lang="es-ES_tradnl" sz="2400" b="1" i="1"/>
              <a:t>3</a:t>
            </a:r>
            <a:r>
              <a:rPr lang="es-ES_tradnl" sz="2400"/>
              <a:t>)</a:t>
            </a:r>
            <a:endParaRPr lang="es-ES_tradnl" sz="2800"/>
          </a:p>
          <a:p>
            <a:pPr marL="533400" indent="-533400">
              <a:buFontTx/>
              <a:buAutoNum type="arabicPeriod"/>
            </a:pPr>
            <a:r>
              <a:rPr lang="es-ES_tradnl" sz="2800"/>
              <a:t>El </a:t>
            </a:r>
            <a:r>
              <a:rPr lang="es-ES_tradnl" sz="2800" b="1"/>
              <a:t>exponente</a:t>
            </a:r>
            <a:r>
              <a:rPr lang="es-ES_tradnl" sz="2800"/>
              <a:t> es el número que indica las veces que la base aparece como factor. </a:t>
            </a:r>
            <a:r>
              <a:rPr lang="es-ES_tradnl" sz="2400"/>
              <a:t>(en este caso </a:t>
            </a:r>
            <a:r>
              <a:rPr lang="es-ES_tradnl" sz="2400" b="1" i="1"/>
              <a:t>5</a:t>
            </a:r>
            <a:r>
              <a:rPr lang="es-ES_tradnl" sz="2400"/>
              <a:t>)</a:t>
            </a:r>
            <a:endParaRPr lang="es-ES_tradnl" sz="2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Large confetti"/>
          <p:cNvSpPr>
            <a:spLocks noGrp="1" noChangeArrowheads="1"/>
          </p:cNvSpPr>
          <p:nvPr>
            <p:ph type="title"/>
          </p:nvPr>
        </p:nvSpPr>
        <p:spPr/>
        <p:txBody>
          <a:bodyPr/>
          <a:lstStyle/>
          <a:p>
            <a:r>
              <a:rPr lang="es-ES_tradnl"/>
              <a:t>NUMEROS NATURALES</a:t>
            </a:r>
          </a:p>
        </p:txBody>
      </p:sp>
      <p:sp>
        <p:nvSpPr>
          <p:cNvPr id="93187" name="Rectangle 3"/>
          <p:cNvSpPr>
            <a:spLocks noGrp="1" noChangeArrowheads="1"/>
          </p:cNvSpPr>
          <p:nvPr>
            <p:ph type="body" idx="1"/>
          </p:nvPr>
        </p:nvSpPr>
        <p:spPr/>
        <p:txBody>
          <a:bodyPr/>
          <a:lstStyle/>
          <a:p>
            <a:pPr marL="533400" indent="-533400">
              <a:lnSpc>
                <a:spcPct val="80000"/>
              </a:lnSpc>
            </a:pPr>
            <a:r>
              <a:rPr lang="es-ES_tradnl" sz="2800" b="1"/>
              <a:t>Exponenciación</a:t>
            </a:r>
            <a:r>
              <a:rPr lang="es-ES_tradnl" sz="2800"/>
              <a:t> </a:t>
            </a:r>
            <a:endParaRPr lang="es-ES_tradnl" sz="2800" b="1"/>
          </a:p>
          <a:p>
            <a:pPr marL="533400" indent="-533400">
              <a:lnSpc>
                <a:spcPct val="80000"/>
              </a:lnSpc>
              <a:buFontTx/>
              <a:buNone/>
            </a:pPr>
            <a:endParaRPr lang="es-ES_tradnl" sz="1000"/>
          </a:p>
          <a:p>
            <a:pPr marL="533400" indent="-533400">
              <a:lnSpc>
                <a:spcPct val="80000"/>
              </a:lnSpc>
              <a:buFontTx/>
              <a:buNone/>
            </a:pPr>
            <a:endParaRPr lang="es-ES_tradnl" sz="1600"/>
          </a:p>
          <a:p>
            <a:pPr marL="533400" indent="-533400" algn="ctr">
              <a:lnSpc>
                <a:spcPct val="80000"/>
              </a:lnSpc>
              <a:buFontTx/>
              <a:buNone/>
            </a:pPr>
            <a:r>
              <a:rPr lang="es-ES_tradnl" sz="2800"/>
              <a:t>3*3*3*3*3 = 3</a:t>
            </a:r>
            <a:r>
              <a:rPr lang="es-ES_tradnl" sz="2800" baseline="30000"/>
              <a:t>5</a:t>
            </a:r>
          </a:p>
          <a:p>
            <a:pPr marL="533400" indent="-533400">
              <a:lnSpc>
                <a:spcPct val="80000"/>
              </a:lnSpc>
            </a:pPr>
            <a:r>
              <a:rPr lang="es-ES_tradnl" sz="2800"/>
              <a:t>Una potencia se escribe tradicionalmente poniendo el número base de tamaño normal y junto a él, arriba a su derecha se pone el exponente, de tamaño más pequeño. </a:t>
            </a:r>
          </a:p>
          <a:p>
            <a:pPr marL="533400" indent="-533400">
              <a:lnSpc>
                <a:spcPct val="80000"/>
              </a:lnSpc>
            </a:pPr>
            <a:r>
              <a:rPr lang="es-ES_tradnl" sz="2800"/>
              <a:t>Para nombrar o leer una potencia decimos primeramente el número base, después decimos lo referente al exponente. Cuando el exponente es 2 se dice "elevado al cuadrado", cuando el exponente es 3 se dice "elevado al cubo". En los demás casos se dice "elevado a la cuarta, quinta, sexta... potencia".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r>
              <a:rPr lang="es-ES_tradnl"/>
              <a:t>NUMEROS NATURALES</a:t>
            </a:r>
          </a:p>
        </p:txBody>
      </p:sp>
      <p:sp>
        <p:nvSpPr>
          <p:cNvPr id="17411" name="Rectangle 3"/>
          <p:cNvSpPr>
            <a:spLocks noGrp="1" noChangeArrowheads="1"/>
          </p:cNvSpPr>
          <p:nvPr>
            <p:ph type="body" idx="1"/>
          </p:nvPr>
        </p:nvSpPr>
        <p:spPr/>
        <p:txBody>
          <a:bodyPr/>
          <a:lstStyle/>
          <a:p>
            <a:r>
              <a:rPr lang="es-ES_tradnl"/>
              <a:t>Los números naturales son los primeros que surgen en las distintas civilizaciones, ya que las tareas de </a:t>
            </a:r>
            <a:r>
              <a:rPr lang="es-ES_tradnl" b="1"/>
              <a:t>contar</a:t>
            </a:r>
            <a:r>
              <a:rPr lang="es-ES_tradnl"/>
              <a:t> y de </a:t>
            </a:r>
            <a:r>
              <a:rPr lang="es-ES_tradnl" b="1"/>
              <a:t>ordenar</a:t>
            </a:r>
            <a:r>
              <a:rPr lang="es-ES_tradnl"/>
              <a:t> son las más elementales que se pueden realizar en el tratamiento de las cantidades.</a:t>
            </a:r>
          </a:p>
        </p:txBody>
      </p:sp>
      <p:pic>
        <p:nvPicPr>
          <p:cNvPr id="17413" name="Picture 5" descr="VD10054">
            <a:hlinkClick r:id="rId2"/>
          </p:cNvPr>
          <p:cNvPicPr>
            <a:picLocks noChangeAspect="1" noChangeArrowheads="1"/>
          </p:cNvPicPr>
          <p:nvPr/>
        </p:nvPicPr>
        <p:blipFill>
          <a:blip r:embed="rId3" cstate="print"/>
          <a:srcRect/>
          <a:stretch>
            <a:fillRect/>
          </a:stretch>
        </p:blipFill>
        <p:spPr bwMode="auto">
          <a:xfrm>
            <a:off x="468313" y="4221163"/>
            <a:ext cx="1190625" cy="1790700"/>
          </a:xfrm>
          <a:prstGeom prst="rect">
            <a:avLst/>
          </a:prstGeom>
          <a:noFill/>
        </p:spPr>
      </p:pic>
      <p:pic>
        <p:nvPicPr>
          <p:cNvPr id="17415" name="Picture 7" descr="013his03"/>
          <p:cNvPicPr>
            <a:picLocks noChangeAspect="1" noChangeArrowheads="1"/>
          </p:cNvPicPr>
          <p:nvPr/>
        </p:nvPicPr>
        <p:blipFill>
          <a:blip r:embed="rId4" cstate="print"/>
          <a:srcRect/>
          <a:stretch>
            <a:fillRect/>
          </a:stretch>
        </p:blipFill>
        <p:spPr bwMode="auto">
          <a:xfrm>
            <a:off x="1908175" y="4365625"/>
            <a:ext cx="2592388" cy="1746250"/>
          </a:xfrm>
          <a:prstGeom prst="rect">
            <a:avLst/>
          </a:prstGeom>
          <a:noFill/>
        </p:spPr>
      </p:pic>
      <p:pic>
        <p:nvPicPr>
          <p:cNvPr id="17417" name="Picture 9" descr="historiadelamoda2_1"/>
          <p:cNvPicPr>
            <a:picLocks noChangeAspect="1" noChangeArrowheads="1"/>
          </p:cNvPicPr>
          <p:nvPr/>
        </p:nvPicPr>
        <p:blipFill>
          <a:blip r:embed="rId5" cstate="print"/>
          <a:srcRect/>
          <a:stretch>
            <a:fillRect/>
          </a:stretch>
        </p:blipFill>
        <p:spPr bwMode="auto">
          <a:xfrm>
            <a:off x="4572000" y="4221163"/>
            <a:ext cx="2376488" cy="1962150"/>
          </a:xfrm>
          <a:prstGeom prst="rect">
            <a:avLst/>
          </a:prstGeom>
          <a:noFill/>
        </p:spPr>
      </p:pic>
      <p:pic>
        <p:nvPicPr>
          <p:cNvPr id="17418" name="Picture 10" descr="numero"/>
          <p:cNvPicPr>
            <a:picLocks noChangeAspect="1" noChangeArrowheads="1"/>
          </p:cNvPicPr>
          <p:nvPr/>
        </p:nvPicPr>
        <p:blipFill>
          <a:blip r:embed="rId6" cstate="print"/>
          <a:srcRect/>
          <a:stretch>
            <a:fillRect/>
          </a:stretch>
        </p:blipFill>
        <p:spPr bwMode="auto">
          <a:xfrm>
            <a:off x="6588125" y="4149725"/>
            <a:ext cx="2232025" cy="185896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descr="Large confetti"/>
          <p:cNvSpPr>
            <a:spLocks noGrp="1" noChangeArrowheads="1"/>
          </p:cNvSpPr>
          <p:nvPr>
            <p:ph type="title"/>
          </p:nvPr>
        </p:nvSpPr>
        <p:spPr/>
        <p:txBody>
          <a:bodyPr/>
          <a:lstStyle/>
          <a:p>
            <a:r>
              <a:rPr lang="es-ES_tradnl"/>
              <a:t>NUMEROS NATURALES</a:t>
            </a:r>
          </a:p>
        </p:txBody>
      </p:sp>
      <p:sp>
        <p:nvSpPr>
          <p:cNvPr id="95235"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Producto de potencias de la misma base.</a:t>
            </a:r>
            <a:r>
              <a:rPr lang="es-ES_tradnl"/>
              <a:t> </a:t>
            </a:r>
            <a:endParaRPr lang="es-ES_tradnl" b="1"/>
          </a:p>
          <a:p>
            <a:pPr marL="533400" indent="-533400">
              <a:buFontTx/>
              <a:buNone/>
            </a:pPr>
            <a:endParaRPr lang="es-ES_tradnl" sz="1000"/>
          </a:p>
          <a:p>
            <a:pPr marL="533400" indent="-533400">
              <a:buFontTx/>
              <a:buNone/>
            </a:pPr>
            <a:r>
              <a:rPr lang="es-ES_tradnl"/>
              <a:t>Para multiplicar varias potencias que tienen la misma base podemos transformarlo en una sola potencia. </a:t>
            </a:r>
          </a:p>
        </p:txBody>
      </p:sp>
      <p:pic>
        <p:nvPicPr>
          <p:cNvPr id="9523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750" y="4086225"/>
            <a:ext cx="6264275" cy="2260600"/>
          </a:xfrm>
          <a:prstGeom prst="rect">
            <a:avLst/>
          </a:prstGeom>
          <a:noFill/>
          <a:ln w="9525">
            <a:noFill/>
            <a:miter lim="800000"/>
            <a:headEnd/>
            <a:tailEnd/>
          </a:ln>
          <a:effectLst/>
        </p:spPr>
      </p:pic>
      <p:sp>
        <p:nvSpPr>
          <p:cNvPr id="95239" name="Rectangle 7"/>
          <p:cNvSpPr>
            <a:spLocks noChangeArrowheads="1"/>
          </p:cNvSpPr>
          <p:nvPr/>
        </p:nvSpPr>
        <p:spPr bwMode="auto">
          <a:xfrm>
            <a:off x="3290888" y="6308725"/>
            <a:ext cx="5602287" cy="304800"/>
          </a:xfrm>
          <a:prstGeom prst="rect">
            <a:avLst/>
          </a:prstGeom>
          <a:noFill/>
          <a:ln w="9525">
            <a:noFill/>
            <a:miter lim="800000"/>
            <a:headEnd/>
            <a:tailEnd/>
          </a:ln>
          <a:effectLst/>
        </p:spPr>
        <p:txBody>
          <a:bodyPr wrap="none">
            <a:spAutoFit/>
          </a:bodyPr>
          <a:lstStyle/>
          <a:p>
            <a:r>
              <a:rPr lang="es-ES_tradnl" sz="1400">
                <a:hlinkClick r:id="rId3"/>
              </a:rPr>
              <a:t>http://descartes.cnice.mec.es/materiales_didacticos/potencia/producto.htm</a:t>
            </a:r>
            <a:endParaRPr lang="es-ES_tradnl"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descr="Large confetti"/>
          <p:cNvSpPr>
            <a:spLocks noGrp="1" noChangeArrowheads="1"/>
          </p:cNvSpPr>
          <p:nvPr>
            <p:ph type="title"/>
          </p:nvPr>
        </p:nvSpPr>
        <p:spPr/>
        <p:txBody>
          <a:bodyPr/>
          <a:lstStyle/>
          <a:p>
            <a:r>
              <a:rPr lang="es-ES_tradnl"/>
              <a:t>NUMEROS NATURALES</a:t>
            </a:r>
          </a:p>
        </p:txBody>
      </p:sp>
      <p:sp>
        <p:nvSpPr>
          <p:cNvPr id="103427"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Cociente de potencias de la misma base.</a:t>
            </a:r>
            <a:r>
              <a:rPr lang="es-ES_tradnl"/>
              <a:t> </a:t>
            </a:r>
            <a:endParaRPr lang="es-ES_tradnl" b="1"/>
          </a:p>
          <a:p>
            <a:pPr marL="533400" indent="-533400">
              <a:buFontTx/>
              <a:buNone/>
            </a:pPr>
            <a:endParaRPr lang="es-ES_tradnl" sz="1000"/>
          </a:p>
          <a:p>
            <a:pPr marL="533400" indent="-533400">
              <a:buFontTx/>
              <a:buNone/>
            </a:pPr>
            <a:r>
              <a:rPr lang="es-ES_tradnl"/>
              <a:t>Para dividir dos potencias que tienen la misma base podemos transformarlo en una sola potencia. </a:t>
            </a:r>
          </a:p>
        </p:txBody>
      </p:sp>
      <p:pic>
        <p:nvPicPr>
          <p:cNvPr id="10343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213" y="3798888"/>
            <a:ext cx="5976937" cy="2787650"/>
          </a:xfrm>
          <a:prstGeom prst="rect">
            <a:avLst/>
          </a:prstGeom>
          <a:noFill/>
          <a:ln w="9525">
            <a:noFill/>
            <a:miter lim="800000"/>
            <a:headEnd/>
            <a:tailEnd/>
          </a:ln>
          <a:effectLst/>
        </p:spPr>
      </p:pic>
      <p:sp>
        <p:nvSpPr>
          <p:cNvPr id="103431" name="Text Box 7"/>
          <p:cNvSpPr txBox="1">
            <a:spLocks noChangeArrowheads="1"/>
          </p:cNvSpPr>
          <p:nvPr/>
        </p:nvSpPr>
        <p:spPr bwMode="auto">
          <a:xfrm>
            <a:off x="395288" y="4365625"/>
            <a:ext cx="2305050" cy="2282825"/>
          </a:xfrm>
          <a:prstGeom prst="rect">
            <a:avLst/>
          </a:prstGeom>
          <a:noFill/>
          <a:ln w="9525">
            <a:noFill/>
            <a:miter lim="800000"/>
            <a:headEnd/>
            <a:tailEnd/>
          </a:ln>
          <a:effectLst/>
        </p:spPr>
        <p:txBody>
          <a:bodyPr>
            <a:spAutoFit/>
          </a:bodyPr>
          <a:lstStyle/>
          <a:p>
            <a:pPr>
              <a:spcBef>
                <a:spcPct val="50000"/>
              </a:spcBef>
            </a:pPr>
            <a:r>
              <a:rPr lang="es-ES_tradnl"/>
              <a:t>La potencia del numerador debe ser mayor o igual a la potencia del denominador.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descr="Large confetti"/>
          <p:cNvSpPr>
            <a:spLocks noGrp="1" noChangeArrowheads="1"/>
          </p:cNvSpPr>
          <p:nvPr>
            <p:ph type="title"/>
          </p:nvPr>
        </p:nvSpPr>
        <p:spPr/>
        <p:txBody>
          <a:bodyPr/>
          <a:lstStyle/>
          <a:p>
            <a:r>
              <a:rPr lang="es-ES_tradnl"/>
              <a:t>NUMEROS NATURALES</a:t>
            </a:r>
          </a:p>
        </p:txBody>
      </p:sp>
      <p:sp>
        <p:nvSpPr>
          <p:cNvPr id="105475"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Potencia de exponente 0.</a:t>
            </a:r>
            <a:r>
              <a:rPr lang="es-ES_tradnl"/>
              <a:t> </a:t>
            </a:r>
            <a:endParaRPr lang="es-ES_tradnl" b="1"/>
          </a:p>
          <a:p>
            <a:pPr marL="533400" indent="-533400">
              <a:buFontTx/>
              <a:buNone/>
            </a:pPr>
            <a:endParaRPr lang="es-ES_tradnl" sz="1000"/>
          </a:p>
          <a:p>
            <a:pPr marL="533400" indent="-533400">
              <a:buFontTx/>
              <a:buNone/>
            </a:pPr>
            <a:r>
              <a:rPr lang="es-ES_tradnl"/>
              <a:t>Una potencia de exponente 0 vale 1. </a:t>
            </a:r>
          </a:p>
        </p:txBody>
      </p:sp>
      <p:pic>
        <p:nvPicPr>
          <p:cNvPr id="10547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6375" y="3429000"/>
            <a:ext cx="6481763" cy="3011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Large confetti"/>
          <p:cNvSpPr>
            <a:spLocks noGrp="1" noChangeArrowheads="1"/>
          </p:cNvSpPr>
          <p:nvPr>
            <p:ph type="title"/>
          </p:nvPr>
        </p:nvSpPr>
        <p:spPr/>
        <p:txBody>
          <a:bodyPr/>
          <a:lstStyle/>
          <a:p>
            <a:r>
              <a:rPr lang="es-ES_tradnl"/>
              <a:t>NUMEROS NATURALES</a:t>
            </a:r>
          </a:p>
        </p:txBody>
      </p:sp>
      <p:sp>
        <p:nvSpPr>
          <p:cNvPr id="106499"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Potencia de exponente negativo.</a:t>
            </a:r>
            <a:r>
              <a:rPr lang="es-ES_tradnl"/>
              <a:t> </a:t>
            </a:r>
            <a:endParaRPr lang="es-ES_tradnl" b="1"/>
          </a:p>
          <a:p>
            <a:pPr marL="533400" indent="-533400">
              <a:buFontTx/>
              <a:buNone/>
            </a:pPr>
            <a:endParaRPr lang="es-ES_tradnl" sz="1000"/>
          </a:p>
          <a:p>
            <a:pPr marL="533400" indent="-533400">
              <a:buFontTx/>
              <a:buNone/>
            </a:pPr>
            <a:r>
              <a:rPr lang="es-ES_tradnl"/>
              <a:t>Una potencia de exponente negativo equivale al inverso de esa potencia con exponente positivo</a:t>
            </a:r>
            <a:r>
              <a:rPr lang="es-ES_tradnl" b="1"/>
              <a:t>.</a:t>
            </a:r>
            <a:r>
              <a:rPr lang="es-ES_tradnl"/>
              <a:t> </a:t>
            </a:r>
          </a:p>
        </p:txBody>
      </p:sp>
      <p:pic>
        <p:nvPicPr>
          <p:cNvPr id="10650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150" y="4221163"/>
            <a:ext cx="5473700" cy="2441575"/>
          </a:xfrm>
          <a:prstGeom prst="rect">
            <a:avLst/>
          </a:prstGeom>
          <a:noFill/>
          <a:ln w="9525">
            <a:noFill/>
            <a:miter lim="800000"/>
            <a:headEnd/>
            <a:tailEnd/>
          </a:ln>
          <a:effectLst/>
        </p:spPr>
      </p:pic>
      <p:sp>
        <p:nvSpPr>
          <p:cNvPr id="106502" name="Text Box 6"/>
          <p:cNvSpPr txBox="1">
            <a:spLocks noChangeArrowheads="1"/>
          </p:cNvSpPr>
          <p:nvPr/>
        </p:nvSpPr>
        <p:spPr bwMode="auto">
          <a:xfrm>
            <a:off x="5076825" y="3357563"/>
            <a:ext cx="3816350" cy="1554162"/>
          </a:xfrm>
          <a:prstGeom prst="rect">
            <a:avLst/>
          </a:prstGeom>
          <a:solidFill>
            <a:schemeClr val="bg1"/>
          </a:solidFill>
          <a:ln w="9525">
            <a:noFill/>
            <a:miter lim="800000"/>
            <a:headEnd/>
            <a:tailEnd/>
          </a:ln>
          <a:effectLst/>
        </p:spPr>
        <p:txBody>
          <a:bodyPr>
            <a:spAutoFit/>
          </a:bodyPr>
          <a:lstStyle/>
          <a:p>
            <a:pPr>
              <a:spcBef>
                <a:spcPct val="50000"/>
              </a:spcBef>
            </a:pPr>
            <a:r>
              <a:rPr lang="es-ES_tradnl" sz="3200" b="0" i="0"/>
              <a:t>No esta definida dentro del conjunto de los </a:t>
            </a:r>
            <a:r>
              <a:rPr lang="es-ES_tradnl" sz="3200"/>
              <a:t>Naturales</a:t>
            </a:r>
          </a:p>
        </p:txBody>
      </p:sp>
      <p:sp>
        <p:nvSpPr>
          <p:cNvPr id="106503" name="Line 7"/>
          <p:cNvSpPr>
            <a:spLocks noChangeShapeType="1"/>
          </p:cNvSpPr>
          <p:nvPr/>
        </p:nvSpPr>
        <p:spPr bwMode="auto">
          <a:xfrm>
            <a:off x="1042988" y="1989138"/>
            <a:ext cx="5834062" cy="4103687"/>
          </a:xfrm>
          <a:prstGeom prst="line">
            <a:avLst/>
          </a:prstGeom>
          <a:noFill/>
          <a:ln w="76200">
            <a:solidFill>
              <a:srgbClr val="FF3300"/>
            </a:solidFill>
            <a:round/>
            <a:headEnd/>
            <a:tailEnd/>
          </a:ln>
          <a:effectLst/>
        </p:spPr>
        <p:txBody>
          <a:bodyPr wrap="none"/>
          <a:lstStyle/>
          <a:p>
            <a:endParaRPr lang="es-CO"/>
          </a:p>
        </p:txBody>
      </p:sp>
      <p:sp>
        <p:nvSpPr>
          <p:cNvPr id="106504" name="Line 8"/>
          <p:cNvSpPr>
            <a:spLocks noChangeShapeType="1"/>
          </p:cNvSpPr>
          <p:nvPr/>
        </p:nvSpPr>
        <p:spPr bwMode="auto">
          <a:xfrm>
            <a:off x="971550" y="1989138"/>
            <a:ext cx="5834063" cy="4103687"/>
          </a:xfrm>
          <a:prstGeom prst="line">
            <a:avLst/>
          </a:prstGeom>
          <a:noFill/>
          <a:ln w="76200">
            <a:solidFill>
              <a:srgbClr val="FF3300"/>
            </a:solidFill>
            <a:round/>
            <a:headEnd/>
            <a:tailEnd/>
          </a:ln>
          <a:effectLst/>
        </p:spPr>
        <p:txBody>
          <a:bodyPr wrap="none"/>
          <a:lstStyle/>
          <a:p>
            <a:endParaRPr lang="es-CO"/>
          </a:p>
        </p:txBody>
      </p:sp>
      <p:sp>
        <p:nvSpPr>
          <p:cNvPr id="106505" name="Line 9"/>
          <p:cNvSpPr>
            <a:spLocks noChangeShapeType="1"/>
          </p:cNvSpPr>
          <p:nvPr/>
        </p:nvSpPr>
        <p:spPr bwMode="auto">
          <a:xfrm>
            <a:off x="971550" y="2060575"/>
            <a:ext cx="5834063" cy="4103688"/>
          </a:xfrm>
          <a:prstGeom prst="line">
            <a:avLst/>
          </a:prstGeom>
          <a:noFill/>
          <a:ln w="76200">
            <a:solidFill>
              <a:srgbClr val="FF3300"/>
            </a:solidFill>
            <a:round/>
            <a:headEnd/>
            <a:tailEnd/>
          </a:ln>
          <a:effectLst/>
        </p:spPr>
        <p:txBody>
          <a:bodyPr wrap="none"/>
          <a:lstStyle/>
          <a:p>
            <a:endParaRPr lang="es-CO"/>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descr="Large confetti"/>
          <p:cNvSpPr>
            <a:spLocks noGrp="1" noChangeArrowheads="1"/>
          </p:cNvSpPr>
          <p:nvPr>
            <p:ph type="title"/>
          </p:nvPr>
        </p:nvSpPr>
        <p:spPr/>
        <p:txBody>
          <a:bodyPr/>
          <a:lstStyle/>
          <a:p>
            <a:r>
              <a:rPr lang="es-ES_tradnl"/>
              <a:t>NUMEROS NATURALES</a:t>
            </a:r>
          </a:p>
        </p:txBody>
      </p:sp>
      <p:sp>
        <p:nvSpPr>
          <p:cNvPr id="107523"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Potencia de una potencia.</a:t>
            </a:r>
            <a:r>
              <a:rPr lang="es-ES_tradnl"/>
              <a:t> </a:t>
            </a:r>
            <a:endParaRPr lang="es-ES_tradnl" sz="1000"/>
          </a:p>
          <a:p>
            <a:pPr marL="533400" indent="-533400">
              <a:buFontTx/>
              <a:buNone/>
            </a:pPr>
            <a:r>
              <a:rPr lang="es-ES_tradnl"/>
              <a:t>Para elevar una potencia a otra potencia podemos transformarlo en una sola potencia simple.</a:t>
            </a:r>
          </a:p>
        </p:txBody>
      </p:sp>
      <p:pic>
        <p:nvPicPr>
          <p:cNvPr id="10752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150" y="4005263"/>
            <a:ext cx="5761038" cy="262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descr="Large confetti"/>
          <p:cNvSpPr>
            <a:spLocks noGrp="1" noChangeArrowheads="1"/>
          </p:cNvSpPr>
          <p:nvPr>
            <p:ph type="title"/>
          </p:nvPr>
        </p:nvSpPr>
        <p:spPr/>
        <p:txBody>
          <a:bodyPr/>
          <a:lstStyle/>
          <a:p>
            <a:r>
              <a:rPr lang="es-ES_tradnl"/>
              <a:t>NUMEROS NATURALES</a:t>
            </a:r>
          </a:p>
        </p:txBody>
      </p:sp>
      <p:sp>
        <p:nvSpPr>
          <p:cNvPr id="109571"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Potencia de un producto.</a:t>
            </a:r>
            <a:r>
              <a:rPr lang="es-ES_tradnl"/>
              <a:t> </a:t>
            </a:r>
            <a:endParaRPr lang="es-ES_tradnl" sz="1000"/>
          </a:p>
          <a:p>
            <a:pPr marL="533400" indent="-533400">
              <a:buFontTx/>
              <a:buNone/>
            </a:pPr>
            <a:r>
              <a:rPr lang="es-ES_tradnl"/>
              <a:t>Un exponente afecta globalmente a un producto de varios factores </a:t>
            </a:r>
          </a:p>
        </p:txBody>
      </p:sp>
      <p:pic>
        <p:nvPicPr>
          <p:cNvPr id="10957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8175" y="3573463"/>
            <a:ext cx="5184775" cy="311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Large confetti"/>
          <p:cNvSpPr>
            <a:spLocks noGrp="1" noChangeArrowheads="1"/>
          </p:cNvSpPr>
          <p:nvPr>
            <p:ph type="title"/>
          </p:nvPr>
        </p:nvSpPr>
        <p:spPr/>
        <p:txBody>
          <a:bodyPr/>
          <a:lstStyle/>
          <a:p>
            <a:r>
              <a:rPr lang="es-ES_tradnl"/>
              <a:t>NUMEROS NATURALES</a:t>
            </a:r>
          </a:p>
        </p:txBody>
      </p:sp>
      <p:sp>
        <p:nvSpPr>
          <p:cNvPr id="99331" name="Rectangle 3"/>
          <p:cNvSpPr>
            <a:spLocks noGrp="1" noChangeArrowheads="1"/>
          </p:cNvSpPr>
          <p:nvPr>
            <p:ph type="body" idx="1"/>
          </p:nvPr>
        </p:nvSpPr>
        <p:spPr/>
        <p:txBody>
          <a:bodyPr/>
          <a:lstStyle/>
          <a:p>
            <a:pPr marL="533400" indent="-533400"/>
            <a:r>
              <a:rPr lang="es-ES_tradnl" b="1"/>
              <a:t>Exponenciación Propiedades</a:t>
            </a:r>
          </a:p>
          <a:p>
            <a:pPr marL="533400" indent="-533400" algn="ctr">
              <a:buFontTx/>
              <a:buNone/>
            </a:pPr>
            <a:r>
              <a:rPr lang="es-ES_tradnl" b="1"/>
              <a:t>Potencia de una división.</a:t>
            </a:r>
            <a:endParaRPr lang="es-ES_tradnl" sz="1200"/>
          </a:p>
          <a:p>
            <a:pPr marL="533400" indent="-533400">
              <a:buFontTx/>
              <a:buNone/>
            </a:pPr>
            <a:endParaRPr lang="es-ES_tradnl" sz="1800"/>
          </a:p>
          <a:p>
            <a:pPr marL="533400" indent="-533400">
              <a:buFontTx/>
              <a:buNone/>
            </a:pPr>
            <a:r>
              <a:rPr lang="es-ES_tradnl"/>
              <a:t>Si </a:t>
            </a:r>
            <a:r>
              <a:rPr lang="es-ES_tradnl" b="1" i="1"/>
              <a:t>a, n, m</a:t>
            </a:r>
            <a:r>
              <a:rPr lang="es-ES_tradnl"/>
              <a:t> son un números naturales entonces:</a:t>
            </a:r>
          </a:p>
          <a:p>
            <a:pPr marL="533400" indent="-533400" algn="ctr">
              <a:buFontTx/>
              <a:buNone/>
            </a:pPr>
            <a:r>
              <a:rPr lang="es-ES_tradnl"/>
              <a:t> </a:t>
            </a:r>
          </a:p>
          <a:p>
            <a:pPr marL="533400" indent="-533400">
              <a:buFontTx/>
              <a:buNone/>
            </a:pPr>
            <a:endParaRPr lang="es-ES_tradnl"/>
          </a:p>
          <a:p>
            <a:pPr marL="533400" indent="-533400">
              <a:buFontTx/>
              <a:buNone/>
            </a:pPr>
            <a:r>
              <a:rPr lang="es-ES_tradnl"/>
              <a:t>(Si se dividen dos bases distintas a la misma potencia se puede </a:t>
            </a:r>
            <a:r>
              <a:rPr lang="es-ES_tradnl" b="1" i="1"/>
              <a:t>factorizar</a:t>
            </a:r>
            <a:r>
              <a:rPr lang="es-ES_tradnl"/>
              <a:t> la potencia)</a:t>
            </a:r>
          </a:p>
        </p:txBody>
      </p:sp>
      <p:pic>
        <p:nvPicPr>
          <p:cNvPr id="9933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4650" y="3343275"/>
            <a:ext cx="2520950" cy="1309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Large confetti"/>
          <p:cNvSpPr>
            <a:spLocks noGrp="1" noChangeArrowheads="1"/>
          </p:cNvSpPr>
          <p:nvPr>
            <p:ph type="title"/>
          </p:nvPr>
        </p:nvSpPr>
        <p:spPr/>
        <p:txBody>
          <a:bodyPr/>
          <a:lstStyle/>
          <a:p>
            <a:r>
              <a:rPr lang="es-ES_tradnl"/>
              <a:t>NUMEROS NATURALES</a:t>
            </a:r>
          </a:p>
        </p:txBody>
      </p:sp>
      <p:sp>
        <p:nvSpPr>
          <p:cNvPr id="110595" name="Rectangle 3"/>
          <p:cNvSpPr>
            <a:spLocks noGrp="1" noChangeArrowheads="1"/>
          </p:cNvSpPr>
          <p:nvPr>
            <p:ph type="body" idx="1"/>
          </p:nvPr>
        </p:nvSpPr>
        <p:spPr/>
        <p:txBody>
          <a:bodyPr/>
          <a:lstStyle/>
          <a:p>
            <a:pPr marL="533400" indent="-533400"/>
            <a:r>
              <a:rPr lang="es-ES_tradnl" b="1"/>
              <a:t>Exponenciación Ejercicios</a:t>
            </a:r>
          </a:p>
          <a:p>
            <a:pPr marL="533400" indent="-533400">
              <a:buFontTx/>
              <a:buNone/>
            </a:pPr>
            <a:endParaRPr lang="es-ES_tradnl" sz="1200"/>
          </a:p>
          <a:p>
            <a:pPr marL="533400" indent="-533400">
              <a:buFontTx/>
              <a:buNone/>
            </a:pPr>
            <a:endParaRPr lang="es-ES_tradnl" sz="1800"/>
          </a:p>
        </p:txBody>
      </p:sp>
      <p:sp>
        <p:nvSpPr>
          <p:cNvPr id="110597" name="Rectangle 5"/>
          <p:cNvSpPr>
            <a:spLocks noChangeArrowheads="1"/>
          </p:cNvSpPr>
          <p:nvPr/>
        </p:nvSpPr>
        <p:spPr bwMode="auto">
          <a:xfrm>
            <a:off x="1116013" y="6230938"/>
            <a:ext cx="6864350" cy="366712"/>
          </a:xfrm>
          <a:prstGeom prst="rect">
            <a:avLst/>
          </a:prstGeom>
          <a:noFill/>
          <a:ln w="9525">
            <a:noFill/>
            <a:miter lim="800000"/>
            <a:headEnd/>
            <a:tailEnd/>
          </a:ln>
          <a:effectLst/>
        </p:spPr>
        <p:txBody>
          <a:bodyPr wrap="none">
            <a:spAutoFit/>
          </a:bodyPr>
          <a:lstStyle/>
          <a:p>
            <a:r>
              <a:rPr lang="es-ES_tradnl" sz="1800" b="0">
                <a:hlinkClick r:id="rId2"/>
              </a:rPr>
              <a:t>http://descartes.cnice.mec.es/materiales_didacticos/potencia/prueba.htm</a:t>
            </a:r>
            <a:endParaRPr lang="es-ES_tradnl" sz="1800" b="0"/>
          </a:p>
        </p:txBody>
      </p:sp>
      <p:pic>
        <p:nvPicPr>
          <p:cNvPr id="11059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650" y="2205038"/>
            <a:ext cx="1079500" cy="663575"/>
          </a:xfrm>
          <a:prstGeom prst="rect">
            <a:avLst/>
          </a:prstGeom>
          <a:noFill/>
          <a:ln w="9525">
            <a:noFill/>
            <a:miter lim="800000"/>
            <a:headEnd/>
            <a:tailEnd/>
          </a:ln>
          <a:effectLst/>
        </p:spPr>
      </p:pic>
      <p:pic>
        <p:nvPicPr>
          <p:cNvPr id="11059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4213" y="3933825"/>
            <a:ext cx="1584325" cy="655638"/>
          </a:xfrm>
          <a:prstGeom prst="rect">
            <a:avLst/>
          </a:prstGeom>
          <a:noFill/>
          <a:ln w="9525">
            <a:noFill/>
            <a:miter lim="800000"/>
            <a:headEnd/>
            <a:tailEnd/>
          </a:ln>
          <a:effectLst/>
        </p:spPr>
      </p:pic>
      <p:pic>
        <p:nvPicPr>
          <p:cNvPr id="110600" name="Picture 8"/>
          <p:cNvPicPr>
            <a:picLocks noChangeAspect="1" noChangeArrowheads="1"/>
          </p:cNvPicPr>
          <p:nvPr/>
        </p:nvPicPr>
        <p:blipFill>
          <a:blip r:embed="rId5" cstate="print"/>
          <a:srcRect/>
          <a:stretch>
            <a:fillRect/>
          </a:stretch>
        </p:blipFill>
        <p:spPr bwMode="auto">
          <a:xfrm>
            <a:off x="4932363" y="2636838"/>
            <a:ext cx="3800475" cy="2533650"/>
          </a:xfrm>
          <a:prstGeom prst="rect">
            <a:avLst/>
          </a:prstGeom>
          <a:noFill/>
          <a:ln w="9525">
            <a:noFill/>
            <a:miter lim="800000"/>
            <a:headEnd/>
            <a:tailEnd/>
          </a:ln>
          <a:effectLst/>
        </p:spPr>
      </p:pic>
      <p:pic>
        <p:nvPicPr>
          <p:cNvPr id="110601" name="Picture 9"/>
          <p:cNvPicPr>
            <a:picLocks noChangeAspect="1" noChangeArrowheads="1"/>
          </p:cNvPicPr>
          <p:nvPr/>
        </p:nvPicPr>
        <p:blipFill>
          <a:blip r:embed="rId6" cstate="print">
            <a:clrChange>
              <a:clrFrom>
                <a:srgbClr val="FFF8E1"/>
              </a:clrFrom>
              <a:clrTo>
                <a:srgbClr val="FFF8E1">
                  <a:alpha val="0"/>
                </a:srgbClr>
              </a:clrTo>
            </a:clrChange>
          </a:blip>
          <a:srcRect/>
          <a:stretch>
            <a:fillRect/>
          </a:stretch>
        </p:blipFill>
        <p:spPr bwMode="auto">
          <a:xfrm>
            <a:off x="4932363" y="2133600"/>
            <a:ext cx="3743325"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Large confetti"/>
          <p:cNvSpPr>
            <a:spLocks noGrp="1" noChangeArrowheads="1"/>
          </p:cNvSpPr>
          <p:nvPr>
            <p:ph type="title"/>
          </p:nvPr>
        </p:nvSpPr>
        <p:spPr/>
        <p:txBody>
          <a:bodyPr/>
          <a:lstStyle/>
          <a:p>
            <a:r>
              <a:rPr lang="es-ES_tradnl"/>
              <a:t>NUMEROS NATURALES</a:t>
            </a:r>
          </a:p>
        </p:txBody>
      </p:sp>
      <p:sp>
        <p:nvSpPr>
          <p:cNvPr id="111619" name="Rectangle 3"/>
          <p:cNvSpPr>
            <a:spLocks noGrp="1" noChangeArrowheads="1"/>
          </p:cNvSpPr>
          <p:nvPr>
            <p:ph type="body" idx="1"/>
          </p:nvPr>
        </p:nvSpPr>
        <p:spPr/>
        <p:txBody>
          <a:bodyPr/>
          <a:lstStyle/>
          <a:p>
            <a:pPr marL="533400" indent="-533400"/>
            <a:r>
              <a:rPr lang="es-ES_tradnl" b="1"/>
              <a:t>Exponenciación Ejercicios</a:t>
            </a:r>
          </a:p>
          <a:p>
            <a:pPr marL="533400" indent="-533400">
              <a:buFontTx/>
              <a:buNone/>
            </a:pPr>
            <a:endParaRPr lang="es-ES_tradnl" sz="1200"/>
          </a:p>
          <a:p>
            <a:pPr marL="533400" indent="-533400">
              <a:buFontTx/>
              <a:buNone/>
            </a:pPr>
            <a:r>
              <a:rPr lang="es-ES_tradnl"/>
              <a:t>Triángulo de multiplicaciones y divisiones con cuatro potencias. </a:t>
            </a:r>
          </a:p>
        </p:txBody>
      </p:sp>
      <p:sp>
        <p:nvSpPr>
          <p:cNvPr id="111625" name="Rectangle 9"/>
          <p:cNvSpPr>
            <a:spLocks noChangeArrowheads="1"/>
          </p:cNvSpPr>
          <p:nvPr/>
        </p:nvSpPr>
        <p:spPr bwMode="auto">
          <a:xfrm>
            <a:off x="1258888" y="6165850"/>
            <a:ext cx="6915150" cy="366713"/>
          </a:xfrm>
          <a:prstGeom prst="rect">
            <a:avLst/>
          </a:prstGeom>
          <a:noFill/>
          <a:ln w="9525">
            <a:noFill/>
            <a:miter lim="800000"/>
            <a:headEnd/>
            <a:tailEnd/>
          </a:ln>
          <a:effectLst/>
        </p:spPr>
        <p:txBody>
          <a:bodyPr wrap="none">
            <a:spAutoFit/>
          </a:bodyPr>
          <a:lstStyle/>
          <a:p>
            <a:r>
              <a:rPr lang="es-ES_tradnl" sz="1800">
                <a:hlinkClick r:id="rId2"/>
              </a:rPr>
              <a:t>http://descartes.cnice.mec.es/materiales_didacticos/potencia/juegos.htm</a:t>
            </a:r>
            <a:endParaRPr lang="es-ES_tradnl" sz="1800"/>
          </a:p>
        </p:txBody>
      </p:sp>
      <p:pic>
        <p:nvPicPr>
          <p:cNvPr id="111626" name="Picture 10"/>
          <p:cNvPicPr>
            <a:picLocks noChangeAspect="1" noChangeArrowheads="1"/>
          </p:cNvPicPr>
          <p:nvPr/>
        </p:nvPicPr>
        <p:blipFill>
          <a:blip r:embed="rId3" cstate="print"/>
          <a:srcRect/>
          <a:stretch>
            <a:fillRect/>
          </a:stretch>
        </p:blipFill>
        <p:spPr bwMode="auto">
          <a:xfrm>
            <a:off x="539750" y="3357563"/>
            <a:ext cx="2736850" cy="2622550"/>
          </a:xfrm>
          <a:prstGeom prst="rect">
            <a:avLst/>
          </a:prstGeom>
          <a:noFill/>
          <a:ln w="9525">
            <a:noFill/>
            <a:miter lim="800000"/>
            <a:headEnd/>
            <a:tailEnd/>
          </a:ln>
          <a:effectLst/>
        </p:spPr>
      </p:pic>
      <p:sp>
        <p:nvSpPr>
          <p:cNvPr id="111627" name="Text Box 11"/>
          <p:cNvSpPr txBox="1">
            <a:spLocks noChangeArrowheads="1"/>
          </p:cNvSpPr>
          <p:nvPr/>
        </p:nvSpPr>
        <p:spPr bwMode="auto">
          <a:xfrm>
            <a:off x="3563938" y="3284538"/>
            <a:ext cx="5184775" cy="2835275"/>
          </a:xfrm>
          <a:prstGeom prst="rect">
            <a:avLst/>
          </a:prstGeom>
          <a:noFill/>
          <a:ln w="9525">
            <a:noFill/>
            <a:miter lim="800000"/>
            <a:headEnd/>
            <a:tailEnd/>
          </a:ln>
          <a:effectLst/>
        </p:spPr>
        <p:txBody>
          <a:bodyPr>
            <a:spAutoFit/>
          </a:bodyPr>
          <a:lstStyle/>
          <a:p>
            <a:pPr>
              <a:spcBef>
                <a:spcPct val="50000"/>
              </a:spcBef>
            </a:pPr>
            <a:r>
              <a:rPr lang="es-ES_tradnl" sz="2000" b="0" i="0"/>
              <a:t>Distribuye los valores en las casillas de este triángulo, de forma que el valor que coloques en la casilla de abajo de color blanco sea el resultado de las operaciones indicadas con los valores colocados en las casillas de encima. </a:t>
            </a:r>
            <a:br>
              <a:rPr lang="es-ES_tradnl" sz="2000" b="0" i="0"/>
            </a:br>
            <a:r>
              <a:rPr lang="es-ES_tradnl" sz="2000" b="0" i="0"/>
              <a:t>Es decir, se multiplican los valores de las casillas de los vértices de arriba y se divide por el valor de la casilla de en medio.</a:t>
            </a:r>
            <a:br>
              <a:rPr lang="es-ES_tradnl" sz="2000" b="0" i="0"/>
            </a:br>
            <a:r>
              <a:rPr lang="es-ES_tradnl" sz="2000" b="0" i="0"/>
              <a:t>Hay varias soluciones distintas, búscalas todas.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descr="Large confetti"/>
          <p:cNvSpPr>
            <a:spLocks noGrp="1" noChangeArrowheads="1"/>
          </p:cNvSpPr>
          <p:nvPr>
            <p:ph type="title"/>
          </p:nvPr>
        </p:nvSpPr>
        <p:spPr/>
        <p:txBody>
          <a:bodyPr/>
          <a:lstStyle/>
          <a:p>
            <a:r>
              <a:rPr lang="es-ES_tradnl"/>
              <a:t>NUMEROS NATURALES</a:t>
            </a:r>
          </a:p>
        </p:txBody>
      </p:sp>
      <p:sp>
        <p:nvSpPr>
          <p:cNvPr id="126979" name="Rectangle 3"/>
          <p:cNvSpPr>
            <a:spLocks noGrp="1" noChangeArrowheads="1"/>
          </p:cNvSpPr>
          <p:nvPr>
            <p:ph type="body" idx="1"/>
          </p:nvPr>
        </p:nvSpPr>
        <p:spPr/>
        <p:txBody>
          <a:bodyPr/>
          <a:lstStyle/>
          <a:p>
            <a:pPr marL="533400" indent="-533400"/>
            <a:r>
              <a:rPr lang="es-ES_tradnl" b="1"/>
              <a:t>Exponenciación Ejercicios</a:t>
            </a:r>
          </a:p>
          <a:p>
            <a:pPr marL="533400" indent="-533400">
              <a:buFontTx/>
              <a:buNone/>
            </a:pPr>
            <a:endParaRPr lang="es-ES_tradnl" sz="1200"/>
          </a:p>
          <a:p>
            <a:pPr marL="533400" indent="-533400">
              <a:buFontTx/>
              <a:buNone/>
            </a:pPr>
            <a:r>
              <a:rPr lang="es-ES_tradnl"/>
              <a:t>Efectuar:</a:t>
            </a:r>
          </a:p>
        </p:txBody>
      </p:sp>
      <p:pic>
        <p:nvPicPr>
          <p:cNvPr id="126983" name="Picture 7"/>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900113" y="3068638"/>
            <a:ext cx="3527425" cy="484187"/>
          </a:xfrm>
          <a:prstGeom prst="rect">
            <a:avLst/>
          </a:prstGeom>
          <a:noFill/>
          <a:ln w="9525">
            <a:noFill/>
            <a:miter lim="800000"/>
            <a:headEnd/>
            <a:tailEnd/>
          </a:ln>
          <a:effectLst/>
        </p:spPr>
      </p:pic>
      <p:pic>
        <p:nvPicPr>
          <p:cNvPr id="126984" name="Picture 8"/>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900113" y="3933825"/>
            <a:ext cx="1190625" cy="542925"/>
          </a:xfrm>
          <a:prstGeom prst="rect">
            <a:avLst/>
          </a:prstGeom>
          <a:noFill/>
          <a:ln w="9525">
            <a:noFill/>
            <a:miter lim="800000"/>
            <a:headEnd/>
            <a:tailEnd/>
          </a:ln>
          <a:effectLst/>
        </p:spPr>
      </p:pic>
      <p:pic>
        <p:nvPicPr>
          <p:cNvPr id="126985" name="Picture 9"/>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900113" y="4941888"/>
            <a:ext cx="1533525"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descr="Large confetti"/>
          <p:cNvSpPr>
            <a:spLocks noGrp="1" noChangeArrowheads="1"/>
          </p:cNvSpPr>
          <p:nvPr>
            <p:ph type="title"/>
          </p:nvPr>
        </p:nvSpPr>
        <p:spPr/>
        <p:txBody>
          <a:bodyPr/>
          <a:lstStyle/>
          <a:p>
            <a:r>
              <a:rPr lang="es-ES_tradnl"/>
              <a:t>NUMEROS NATURALES</a:t>
            </a:r>
          </a:p>
        </p:txBody>
      </p:sp>
      <p:sp>
        <p:nvSpPr>
          <p:cNvPr id="131075" name="Rectangle 3"/>
          <p:cNvSpPr>
            <a:spLocks noGrp="1" noChangeArrowheads="1"/>
          </p:cNvSpPr>
          <p:nvPr>
            <p:ph type="body" idx="1"/>
          </p:nvPr>
        </p:nvSpPr>
        <p:spPr/>
        <p:txBody>
          <a:bodyPr/>
          <a:lstStyle/>
          <a:p>
            <a:r>
              <a:rPr lang="es-ES_tradnl"/>
              <a:t>El número entero está estrechamente unido a los objetos. Sirven para contar cosas. </a:t>
            </a:r>
          </a:p>
          <a:p>
            <a:r>
              <a:rPr lang="es-ES_tradnl"/>
              <a:t>Los naturales son representados por números comprendidos del 1 al 9 incluyendo al cero. </a:t>
            </a:r>
          </a:p>
          <a:p>
            <a:endParaRPr lang="es-ES_tradnl"/>
          </a:p>
          <a:p>
            <a:r>
              <a:rPr lang="es-ES_tradnl"/>
              <a:t>En nuestro sistema de números </a:t>
            </a:r>
            <a:r>
              <a:rPr lang="es-ES_tradnl" b="1"/>
              <a:t>decimal</a:t>
            </a:r>
            <a:r>
              <a:rPr lang="es-ES_tradnl"/>
              <a:t> se tienen diez </a:t>
            </a:r>
            <a:r>
              <a:rPr lang="es-ES_tradnl" b="1"/>
              <a:t>dígitos</a:t>
            </a:r>
            <a:r>
              <a:rPr lang="es-ES_tradnl"/>
              <a:t>:</a:t>
            </a:r>
          </a:p>
          <a:p>
            <a:pPr algn="ctr">
              <a:buFontTx/>
              <a:buNone/>
            </a:pPr>
            <a:r>
              <a:rPr lang="es-ES_tradnl" b="1" i="1"/>
              <a:t>0,    1,    2,    3,    4,    5,    6,    7,    8,    9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p:txBody>
          <a:bodyPr/>
          <a:lstStyle/>
          <a:p>
            <a:r>
              <a:rPr lang="es-ES_tradnl"/>
              <a:t>NUMEROS NATURALES</a:t>
            </a:r>
          </a:p>
        </p:txBody>
      </p:sp>
      <p:sp>
        <p:nvSpPr>
          <p:cNvPr id="11267" name="Rectangle 3"/>
          <p:cNvSpPr>
            <a:spLocks noGrp="1" noChangeArrowheads="1"/>
          </p:cNvSpPr>
          <p:nvPr>
            <p:ph type="body" idx="1"/>
          </p:nvPr>
        </p:nvSpPr>
        <p:spPr/>
        <p:txBody>
          <a:bodyPr/>
          <a:lstStyle/>
          <a:p>
            <a:r>
              <a:rPr lang="es-ES_tradnl" b="1"/>
              <a:t>Resta (-) de números naturales</a:t>
            </a:r>
          </a:p>
          <a:p>
            <a:pPr>
              <a:buFont typeface="Wingdings" pitchFamily="2" charset="2"/>
              <a:buChar char="v"/>
            </a:pPr>
            <a:r>
              <a:rPr lang="es-ES_tradnl"/>
              <a:t>La resta es la operación contraria a la suma.</a:t>
            </a:r>
            <a:r>
              <a:rPr lang="es-ES_tradnl" b="1"/>
              <a:t> </a:t>
            </a:r>
            <a:endParaRPr lang="es-ES_tradnl"/>
          </a:p>
          <a:p>
            <a:pPr>
              <a:buFont typeface="Wingdings" pitchFamily="2" charset="2"/>
              <a:buChar char="v"/>
            </a:pPr>
            <a:r>
              <a:rPr lang="es-ES_tradnl"/>
              <a:t>No está completamente definida dentro del conjunto de los números naturales</a:t>
            </a:r>
          </a:p>
          <a:p>
            <a:pPr>
              <a:buFont typeface="Wingdings" pitchFamily="2" charset="2"/>
              <a:buChar char="v"/>
            </a:pPr>
            <a:r>
              <a:rPr lang="es-ES_tradnl"/>
              <a:t>Los términos de la resta se llaman </a:t>
            </a:r>
            <a:r>
              <a:rPr lang="es-ES_tradnl" b="1"/>
              <a:t>minuendo</a:t>
            </a:r>
            <a:r>
              <a:rPr lang="es-ES_tradnl"/>
              <a:t> y </a:t>
            </a:r>
            <a:r>
              <a:rPr lang="es-ES_tradnl" b="1"/>
              <a:t>substraendo</a:t>
            </a:r>
            <a:r>
              <a:rPr lang="es-ES_tradnl"/>
              <a:t>, el resultado se llama </a:t>
            </a:r>
            <a:r>
              <a:rPr lang="es-ES_tradnl" b="1"/>
              <a:t>diferencia</a:t>
            </a:r>
            <a:r>
              <a:rPr lang="es-ES_tradnl"/>
              <a:t>.</a:t>
            </a:r>
          </a:p>
        </p:txBody>
      </p:sp>
      <p:sp>
        <p:nvSpPr>
          <p:cNvPr id="11268" name="Text Box 4"/>
          <p:cNvSpPr txBox="1">
            <a:spLocks noChangeArrowheads="1"/>
          </p:cNvSpPr>
          <p:nvPr/>
        </p:nvSpPr>
        <p:spPr bwMode="auto">
          <a:xfrm>
            <a:off x="5364163" y="5083175"/>
            <a:ext cx="2592387" cy="1370013"/>
          </a:xfrm>
          <a:prstGeom prst="rect">
            <a:avLst/>
          </a:prstGeom>
          <a:noFill/>
          <a:ln w="9525">
            <a:noFill/>
            <a:miter lim="800000"/>
            <a:headEnd/>
            <a:tailEnd/>
          </a:ln>
          <a:effectLst/>
        </p:spPr>
        <p:txBody>
          <a:bodyPr>
            <a:spAutoFit/>
          </a:bodyPr>
          <a:lstStyle/>
          <a:p>
            <a:pPr>
              <a:spcBef>
                <a:spcPct val="50000"/>
              </a:spcBef>
            </a:pPr>
            <a:r>
              <a:rPr lang="es-ES_tradnl" b="0" i="0"/>
              <a:t>  Minuendo</a:t>
            </a:r>
            <a:br>
              <a:rPr lang="es-ES_tradnl" b="0" i="0"/>
            </a:br>
            <a:r>
              <a:rPr lang="es-ES_tradnl" b="0" i="0"/>
              <a:t>- Sustraendo</a:t>
            </a:r>
          </a:p>
          <a:p>
            <a:pPr>
              <a:spcBef>
                <a:spcPct val="50000"/>
              </a:spcBef>
            </a:pPr>
            <a:r>
              <a:rPr lang="es-ES_tradnl" b="0" i="0"/>
              <a:t>   Diferencia</a:t>
            </a:r>
          </a:p>
        </p:txBody>
      </p:sp>
      <p:sp>
        <p:nvSpPr>
          <p:cNvPr id="11269" name="Line 5"/>
          <p:cNvSpPr>
            <a:spLocks noChangeShapeType="1"/>
          </p:cNvSpPr>
          <p:nvPr/>
        </p:nvSpPr>
        <p:spPr bwMode="auto">
          <a:xfrm>
            <a:off x="5508625" y="5948363"/>
            <a:ext cx="1584325" cy="0"/>
          </a:xfrm>
          <a:prstGeom prst="line">
            <a:avLst/>
          </a:prstGeom>
          <a:noFill/>
          <a:ln w="9525">
            <a:solidFill>
              <a:schemeClr val="tx1"/>
            </a:solidFill>
            <a:round/>
            <a:headEnd/>
            <a:tailEnd/>
          </a:ln>
          <a:effectLst/>
        </p:spPr>
        <p:txBody>
          <a:bodyPr wrap="none"/>
          <a:lstStyle/>
          <a:p>
            <a:endParaRPr lang="es-CO"/>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Large confetti"/>
          <p:cNvSpPr>
            <a:spLocks noGrp="1" noChangeArrowheads="1"/>
          </p:cNvSpPr>
          <p:nvPr>
            <p:ph type="title"/>
          </p:nvPr>
        </p:nvSpPr>
        <p:spPr/>
        <p:txBody>
          <a:bodyPr/>
          <a:lstStyle/>
          <a:p>
            <a:r>
              <a:rPr lang="es-ES_tradnl"/>
              <a:t>NUMEROS NATURALES</a:t>
            </a:r>
          </a:p>
        </p:txBody>
      </p:sp>
      <p:sp>
        <p:nvSpPr>
          <p:cNvPr id="55299" name="Rectangle 3"/>
          <p:cNvSpPr>
            <a:spLocks noGrp="1" noChangeArrowheads="1"/>
          </p:cNvSpPr>
          <p:nvPr>
            <p:ph type="body" idx="1"/>
          </p:nvPr>
        </p:nvSpPr>
        <p:spPr/>
        <p:txBody>
          <a:bodyPr/>
          <a:lstStyle/>
          <a:p>
            <a:r>
              <a:rPr lang="es-ES_tradnl" b="1"/>
              <a:t>Resta (-) de números naturales</a:t>
            </a:r>
          </a:p>
          <a:p>
            <a:pPr>
              <a:buFont typeface="Wingdings" pitchFamily="2" charset="2"/>
              <a:buChar char="v"/>
            </a:pPr>
            <a:r>
              <a:rPr lang="es-ES_tradnl"/>
              <a:t>Para que la resta de números naturales se pueda realizar debe cumplirse:</a:t>
            </a:r>
          </a:p>
          <a:p>
            <a:pPr>
              <a:buFont typeface="Wingdings" pitchFamily="2" charset="2"/>
              <a:buChar char="v"/>
            </a:pPr>
            <a:endParaRPr lang="es-ES_tradnl"/>
          </a:p>
          <a:p>
            <a:pPr algn="ctr">
              <a:buFont typeface="Wingdings" pitchFamily="2" charset="2"/>
              <a:buNone/>
            </a:pPr>
            <a:r>
              <a:rPr lang="es-ES_tradnl" sz="5400" b="1" i="1"/>
              <a:t>Minuendo &gt; sustraendo</a:t>
            </a:r>
          </a:p>
        </p:txBody>
      </p:sp>
      <p:sp>
        <p:nvSpPr>
          <p:cNvPr id="55300" name="Text Box 4"/>
          <p:cNvSpPr txBox="1">
            <a:spLocks noChangeArrowheads="1"/>
          </p:cNvSpPr>
          <p:nvPr/>
        </p:nvSpPr>
        <p:spPr bwMode="auto">
          <a:xfrm>
            <a:off x="3492500" y="5083175"/>
            <a:ext cx="2592388" cy="1370013"/>
          </a:xfrm>
          <a:prstGeom prst="rect">
            <a:avLst/>
          </a:prstGeom>
          <a:noFill/>
          <a:ln w="9525">
            <a:noFill/>
            <a:miter lim="800000"/>
            <a:headEnd/>
            <a:tailEnd/>
          </a:ln>
          <a:effectLst/>
        </p:spPr>
        <p:txBody>
          <a:bodyPr>
            <a:spAutoFit/>
          </a:bodyPr>
          <a:lstStyle/>
          <a:p>
            <a:pPr>
              <a:spcBef>
                <a:spcPct val="50000"/>
              </a:spcBef>
            </a:pPr>
            <a:r>
              <a:rPr lang="es-ES_tradnl" b="0" i="0"/>
              <a:t>  Minuendo</a:t>
            </a:r>
            <a:br>
              <a:rPr lang="es-ES_tradnl" b="0" i="0"/>
            </a:br>
            <a:r>
              <a:rPr lang="es-ES_tradnl" b="0" i="0"/>
              <a:t>- Sustraendo</a:t>
            </a:r>
          </a:p>
          <a:p>
            <a:pPr>
              <a:spcBef>
                <a:spcPct val="50000"/>
              </a:spcBef>
            </a:pPr>
            <a:r>
              <a:rPr lang="es-ES_tradnl" b="0" i="0"/>
              <a:t>   Diferencia</a:t>
            </a:r>
          </a:p>
        </p:txBody>
      </p:sp>
      <p:sp>
        <p:nvSpPr>
          <p:cNvPr id="55301" name="Line 5"/>
          <p:cNvSpPr>
            <a:spLocks noChangeShapeType="1"/>
          </p:cNvSpPr>
          <p:nvPr/>
        </p:nvSpPr>
        <p:spPr bwMode="auto">
          <a:xfrm>
            <a:off x="3636963" y="5948363"/>
            <a:ext cx="1584325" cy="0"/>
          </a:xfrm>
          <a:prstGeom prst="line">
            <a:avLst/>
          </a:prstGeom>
          <a:noFill/>
          <a:ln w="9525">
            <a:solidFill>
              <a:schemeClr val="tx1"/>
            </a:solidFill>
            <a:round/>
            <a:headEnd/>
            <a:tailEnd/>
          </a:ln>
          <a:effectLst/>
        </p:spPr>
        <p:txBody>
          <a:bodyPr wrap="none"/>
          <a:lstStyle/>
          <a:p>
            <a:endParaRPr lang="es-CO"/>
          </a:p>
        </p:txBody>
      </p:sp>
      <p:pic>
        <p:nvPicPr>
          <p:cNvPr id="55304" name="Picture 8"/>
          <p:cNvPicPr>
            <a:picLocks noChangeAspect="1" noChangeArrowheads="1"/>
          </p:cNvPicPr>
          <p:nvPr/>
        </p:nvPicPr>
        <p:blipFill>
          <a:blip r:embed="rId2" cstate="print">
            <a:clrChange>
              <a:clrFrom>
                <a:srgbClr val="FFF7E5"/>
              </a:clrFrom>
              <a:clrTo>
                <a:srgbClr val="FFF7E5">
                  <a:alpha val="0"/>
                </a:srgbClr>
              </a:clrTo>
            </a:clrChange>
          </a:blip>
          <a:srcRect/>
          <a:stretch>
            <a:fillRect/>
          </a:stretch>
        </p:blipFill>
        <p:spPr bwMode="auto">
          <a:xfrm>
            <a:off x="468313" y="5157788"/>
            <a:ext cx="2438400" cy="876300"/>
          </a:xfrm>
          <a:prstGeom prst="rect">
            <a:avLst/>
          </a:prstGeom>
          <a:noFill/>
          <a:ln w="9525">
            <a:noFill/>
            <a:miter lim="800000"/>
            <a:headEnd/>
            <a:tailEnd/>
          </a:ln>
          <a:effectLst/>
        </p:spPr>
      </p:pic>
      <p:pic>
        <p:nvPicPr>
          <p:cNvPr id="55305" name="Picture 9"/>
          <p:cNvPicPr>
            <a:picLocks noChangeAspect="1" noChangeArrowheads="1"/>
          </p:cNvPicPr>
          <p:nvPr/>
        </p:nvPicPr>
        <p:blipFill>
          <a:blip r:embed="rId3" cstate="print">
            <a:clrChange>
              <a:clrFrom>
                <a:srgbClr val="FFF7E5"/>
              </a:clrFrom>
              <a:clrTo>
                <a:srgbClr val="FFF7E5">
                  <a:alpha val="0"/>
                </a:srgbClr>
              </a:clrTo>
            </a:clrChange>
          </a:blip>
          <a:srcRect/>
          <a:stretch>
            <a:fillRect/>
          </a:stretch>
        </p:blipFill>
        <p:spPr bwMode="auto">
          <a:xfrm>
            <a:off x="5435600" y="5445125"/>
            <a:ext cx="3457575" cy="301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descr="Large confetti"/>
          <p:cNvSpPr>
            <a:spLocks noGrp="1" noChangeArrowheads="1"/>
          </p:cNvSpPr>
          <p:nvPr>
            <p:ph type="title"/>
          </p:nvPr>
        </p:nvSpPr>
        <p:spPr/>
        <p:txBody>
          <a:bodyPr/>
          <a:lstStyle/>
          <a:p>
            <a:r>
              <a:rPr lang="es-ES_tradnl"/>
              <a:t>NUMEROS NATURALES</a:t>
            </a:r>
          </a:p>
        </p:txBody>
      </p:sp>
      <p:sp>
        <p:nvSpPr>
          <p:cNvPr id="56323" name="Rectangle 3"/>
          <p:cNvSpPr>
            <a:spLocks noGrp="1" noChangeArrowheads="1"/>
          </p:cNvSpPr>
          <p:nvPr>
            <p:ph type="body" idx="1"/>
          </p:nvPr>
        </p:nvSpPr>
        <p:spPr/>
        <p:txBody>
          <a:bodyPr/>
          <a:lstStyle/>
          <a:p>
            <a:r>
              <a:rPr lang="es-ES_tradnl" b="1"/>
              <a:t>Propiedades de la resta (-) de números naturales.</a:t>
            </a:r>
            <a:r>
              <a:rPr lang="es-ES_tradnl"/>
              <a:t> </a:t>
            </a:r>
            <a:endParaRPr lang="es-ES_tradnl" b="1"/>
          </a:p>
          <a:p>
            <a:pPr>
              <a:buFont typeface="Wingdings" pitchFamily="2" charset="2"/>
              <a:buNone/>
            </a:pPr>
            <a:r>
              <a:rPr lang="es-ES_tradnl"/>
              <a:t>La </a:t>
            </a:r>
            <a:r>
              <a:rPr lang="es-ES_tradnl" i="1"/>
              <a:t>resta</a:t>
            </a:r>
            <a:r>
              <a:rPr lang="es-ES_tradnl"/>
              <a:t> </a:t>
            </a:r>
            <a:r>
              <a:rPr lang="es-ES_tradnl" b="1" i="1"/>
              <a:t>no</a:t>
            </a:r>
            <a:r>
              <a:rPr lang="es-ES_tradnl"/>
              <a:t> tiene las propiedades de la suma.</a:t>
            </a:r>
            <a:br>
              <a:rPr lang="es-ES_tradnl"/>
            </a:br>
            <a:endParaRPr lang="es-ES_tradnl"/>
          </a:p>
          <a:p>
            <a:pPr>
              <a:buFont typeface="Wingdings" pitchFamily="2" charset="2"/>
              <a:buNone/>
            </a:pPr>
            <a:r>
              <a:rPr lang="es-ES_tradnl"/>
              <a:t>La </a:t>
            </a:r>
            <a:r>
              <a:rPr lang="es-ES_tradnl" i="1"/>
              <a:t>resta</a:t>
            </a:r>
            <a:r>
              <a:rPr lang="es-ES_tradnl"/>
              <a:t> no es una operación interna en el conjunto de los números naturales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p:txBody>
          <a:bodyPr/>
          <a:lstStyle/>
          <a:p>
            <a:r>
              <a:rPr lang="es-ES_tradnl"/>
              <a:t>NUMEROS NATURALES</a:t>
            </a:r>
          </a:p>
        </p:txBody>
      </p:sp>
      <p:sp>
        <p:nvSpPr>
          <p:cNvPr id="36867" name="Rectangle 3"/>
          <p:cNvSpPr>
            <a:spLocks noGrp="1" noChangeArrowheads="1"/>
          </p:cNvSpPr>
          <p:nvPr>
            <p:ph type="body" idx="1"/>
          </p:nvPr>
        </p:nvSpPr>
        <p:spPr/>
        <p:txBody>
          <a:bodyPr/>
          <a:lstStyle/>
          <a:p>
            <a:r>
              <a:rPr lang="es-ES_tradnl" b="1"/>
              <a:t>Resta (-) de números naturales</a:t>
            </a:r>
          </a:p>
        </p:txBody>
      </p:sp>
      <p:sp>
        <p:nvSpPr>
          <p:cNvPr id="36868"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http://descartes.cnice.mec.es/materiales_didacticos/naturales1/restas.htm</a:t>
            </a:r>
            <a:endParaRPr lang="es-ES_tradnl" sz="1800" b="0" i="0"/>
          </a:p>
        </p:txBody>
      </p:sp>
      <p:pic>
        <p:nvPicPr>
          <p:cNvPr id="36869" name="Picture 5"/>
          <p:cNvPicPr>
            <a:picLocks noChangeAspect="1" noChangeArrowheads="1"/>
          </p:cNvPicPr>
          <p:nvPr/>
        </p:nvPicPr>
        <p:blipFill>
          <a:blip r:embed="rId3" cstate="print"/>
          <a:srcRect/>
          <a:stretch>
            <a:fillRect/>
          </a:stretch>
        </p:blipFill>
        <p:spPr bwMode="auto">
          <a:xfrm>
            <a:off x="2733675" y="1916113"/>
            <a:ext cx="1550988" cy="4249737"/>
          </a:xfrm>
          <a:prstGeom prst="rect">
            <a:avLst/>
          </a:prstGeom>
          <a:noFill/>
          <a:ln w="9525">
            <a:noFill/>
            <a:miter lim="800000"/>
            <a:headEnd/>
            <a:tailEnd/>
          </a:ln>
          <a:effectLst/>
        </p:spPr>
      </p:pic>
      <p:sp>
        <p:nvSpPr>
          <p:cNvPr id="36870" name="Text Box 6"/>
          <p:cNvSpPr txBox="1">
            <a:spLocks noChangeArrowheads="1"/>
          </p:cNvSpPr>
          <p:nvPr/>
        </p:nvSpPr>
        <p:spPr bwMode="auto">
          <a:xfrm>
            <a:off x="900113" y="2997200"/>
            <a:ext cx="2592387" cy="1187450"/>
          </a:xfrm>
          <a:prstGeom prst="rect">
            <a:avLst/>
          </a:prstGeom>
          <a:noFill/>
          <a:ln w="9525">
            <a:noFill/>
            <a:miter lim="800000"/>
            <a:headEnd/>
            <a:tailEnd/>
          </a:ln>
          <a:effectLst/>
        </p:spPr>
        <p:txBody>
          <a:bodyPr>
            <a:spAutoFit/>
          </a:bodyPr>
          <a:lstStyle/>
          <a:p>
            <a:pPr>
              <a:spcBef>
                <a:spcPct val="50000"/>
              </a:spcBef>
            </a:pPr>
            <a:r>
              <a:rPr lang="es-ES_tradnl"/>
              <a:t>INTERPRETACION GRAFICA DE LA RESTA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Large confetti"/>
          <p:cNvSpPr>
            <a:spLocks noGrp="1" noChangeArrowheads="1"/>
          </p:cNvSpPr>
          <p:nvPr>
            <p:ph type="title"/>
          </p:nvPr>
        </p:nvSpPr>
        <p:spPr/>
        <p:txBody>
          <a:bodyPr/>
          <a:lstStyle/>
          <a:p>
            <a:r>
              <a:rPr lang="es-ES_tradnl"/>
              <a:t>NUMEROS NATURALES</a:t>
            </a:r>
          </a:p>
        </p:txBody>
      </p:sp>
      <p:sp>
        <p:nvSpPr>
          <p:cNvPr id="57347" name="Rectangle 3"/>
          <p:cNvSpPr>
            <a:spLocks noGrp="1" noChangeArrowheads="1"/>
          </p:cNvSpPr>
          <p:nvPr>
            <p:ph type="body" idx="1"/>
          </p:nvPr>
        </p:nvSpPr>
        <p:spPr/>
        <p:txBody>
          <a:bodyPr/>
          <a:lstStyle/>
          <a:p>
            <a:r>
              <a:rPr lang="es-ES_tradnl" b="1"/>
              <a:t>Resta (-) de números naturales</a:t>
            </a:r>
          </a:p>
        </p:txBody>
      </p:sp>
      <p:sp>
        <p:nvSpPr>
          <p:cNvPr id="57348"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http://descartes.cnice.mec.es/materiales_didacticos/naturales1/3x3arn.htm</a:t>
            </a:r>
            <a:endParaRPr lang="es-ES_tradnl" sz="1800" b="0" i="0"/>
          </a:p>
        </p:txBody>
      </p:sp>
      <p:pic>
        <p:nvPicPr>
          <p:cNvPr id="57350" name="Picture 6"/>
          <p:cNvPicPr>
            <a:picLocks noChangeAspect="1" noChangeArrowheads="1"/>
          </p:cNvPicPr>
          <p:nvPr/>
        </p:nvPicPr>
        <p:blipFill>
          <a:blip r:embed="rId3" cstate="print"/>
          <a:srcRect/>
          <a:stretch>
            <a:fillRect/>
          </a:stretch>
        </p:blipFill>
        <p:spPr bwMode="auto">
          <a:xfrm>
            <a:off x="684213" y="1844675"/>
            <a:ext cx="7559675" cy="425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Large confetti"/>
          <p:cNvSpPr>
            <a:spLocks noGrp="1" noChangeArrowheads="1"/>
          </p:cNvSpPr>
          <p:nvPr>
            <p:ph type="title"/>
          </p:nvPr>
        </p:nvSpPr>
        <p:spPr/>
        <p:txBody>
          <a:bodyPr/>
          <a:lstStyle/>
          <a:p>
            <a:r>
              <a:rPr lang="es-ES_tradnl"/>
              <a:t>NUMEROS NATURALES</a:t>
            </a:r>
          </a:p>
        </p:txBody>
      </p:sp>
      <p:sp>
        <p:nvSpPr>
          <p:cNvPr id="58371" name="Rectangle 3"/>
          <p:cNvSpPr>
            <a:spLocks noGrp="1" noChangeArrowheads="1"/>
          </p:cNvSpPr>
          <p:nvPr>
            <p:ph type="body" idx="1"/>
          </p:nvPr>
        </p:nvSpPr>
        <p:spPr/>
        <p:txBody>
          <a:bodyPr/>
          <a:lstStyle/>
          <a:p>
            <a:r>
              <a:rPr lang="es-ES_tradnl" b="1"/>
              <a:t>Resta (-) de números naturales</a:t>
            </a:r>
          </a:p>
        </p:txBody>
      </p:sp>
      <p:sp>
        <p:nvSpPr>
          <p:cNvPr id="58372" name="Text Box 4"/>
          <p:cNvSpPr txBox="1">
            <a:spLocks noChangeArrowheads="1"/>
          </p:cNvSpPr>
          <p:nvPr/>
        </p:nvSpPr>
        <p:spPr bwMode="auto">
          <a:xfrm>
            <a:off x="323850" y="6230938"/>
            <a:ext cx="8351838" cy="366712"/>
          </a:xfrm>
          <a:prstGeom prst="rect">
            <a:avLst/>
          </a:prstGeom>
          <a:noFill/>
          <a:ln w="9525">
            <a:noFill/>
            <a:miter lim="800000"/>
            <a:headEnd/>
            <a:tailEnd/>
          </a:ln>
          <a:effectLst/>
        </p:spPr>
        <p:txBody>
          <a:bodyPr>
            <a:spAutoFit/>
          </a:bodyPr>
          <a:lstStyle/>
          <a:p>
            <a:pPr>
              <a:spcBef>
                <a:spcPct val="50000"/>
              </a:spcBef>
            </a:pPr>
            <a:r>
              <a:rPr lang="es-ES_tradnl" sz="1800" b="0" i="0">
                <a:hlinkClick r:id="rId2"/>
              </a:rPr>
              <a:t>http://descartes.cnice.mec.es/materiales_didacticos/naturales1/3x3rn3x3.htm</a:t>
            </a:r>
            <a:endParaRPr lang="es-ES_tradnl" sz="1800" b="0" i="0"/>
          </a:p>
        </p:txBody>
      </p:sp>
      <p:pic>
        <p:nvPicPr>
          <p:cNvPr id="58374" name="Picture 6"/>
          <p:cNvPicPr>
            <a:picLocks noChangeAspect="1" noChangeArrowheads="1"/>
          </p:cNvPicPr>
          <p:nvPr/>
        </p:nvPicPr>
        <p:blipFill>
          <a:blip r:embed="rId3" cstate="print"/>
          <a:srcRect/>
          <a:stretch>
            <a:fillRect/>
          </a:stretch>
        </p:blipFill>
        <p:spPr bwMode="auto">
          <a:xfrm>
            <a:off x="611188" y="2401888"/>
            <a:ext cx="7848600" cy="340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Large confetti"/>
          <p:cNvSpPr>
            <a:spLocks noGrp="1" noChangeArrowheads="1"/>
          </p:cNvSpPr>
          <p:nvPr>
            <p:ph type="title"/>
          </p:nvPr>
        </p:nvSpPr>
        <p:spPr/>
        <p:txBody>
          <a:bodyPr/>
          <a:lstStyle/>
          <a:p>
            <a:r>
              <a:rPr lang="es-ES_tradnl"/>
              <a:t>NUMEROS NATURALES</a:t>
            </a:r>
          </a:p>
        </p:txBody>
      </p:sp>
      <p:sp>
        <p:nvSpPr>
          <p:cNvPr id="75779" name="Rectangle 3"/>
          <p:cNvSpPr>
            <a:spLocks noGrp="1" noChangeArrowheads="1"/>
          </p:cNvSpPr>
          <p:nvPr>
            <p:ph type="body" idx="1"/>
          </p:nvPr>
        </p:nvSpPr>
        <p:spPr/>
        <p:txBody>
          <a:bodyPr/>
          <a:lstStyle/>
          <a:p>
            <a:r>
              <a:rPr lang="es-ES_tradnl" b="1"/>
              <a:t>División (/ </a:t>
            </a:r>
            <a:r>
              <a:rPr lang="es-ES_tradnl"/>
              <a:t>ó</a:t>
            </a:r>
            <a:r>
              <a:rPr lang="es-ES_tradnl" b="1"/>
              <a:t> :) de números naturales</a:t>
            </a:r>
          </a:p>
          <a:p>
            <a:pPr>
              <a:buFont typeface="Wingdings" pitchFamily="2" charset="2"/>
              <a:buChar char="v"/>
            </a:pPr>
            <a:r>
              <a:rPr lang="es-ES_tradnl"/>
              <a:t>La división es la operación contraria a la multiplicación.</a:t>
            </a:r>
            <a:r>
              <a:rPr lang="es-ES_tradnl" b="1"/>
              <a:t> </a:t>
            </a:r>
            <a:endParaRPr lang="es-ES_tradnl"/>
          </a:p>
          <a:p>
            <a:pPr>
              <a:buFont typeface="Wingdings" pitchFamily="2" charset="2"/>
              <a:buChar char="v"/>
            </a:pPr>
            <a:r>
              <a:rPr lang="es-ES_tradnl"/>
              <a:t>No está completamente definida dentro del conjunto de los números naturales</a:t>
            </a:r>
          </a:p>
          <a:p>
            <a:pPr>
              <a:buFont typeface="Wingdings" pitchFamily="2" charset="2"/>
              <a:buChar char="v"/>
            </a:pPr>
            <a:r>
              <a:rPr lang="es-ES_tradnl"/>
              <a:t>La división es la operación que tenemos que hacer para </a:t>
            </a:r>
            <a:r>
              <a:rPr lang="es-ES_tradnl" b="1" i="1"/>
              <a:t>repartir</a:t>
            </a:r>
            <a:r>
              <a:rPr lang="es-ES_tradnl"/>
              <a:t> un numero de cosas entre un número de cosas. </a:t>
            </a:r>
          </a:p>
        </p:txBody>
      </p:sp>
      <p:pic>
        <p:nvPicPr>
          <p:cNvPr id="75785" name="Picture 9"/>
          <p:cNvPicPr>
            <a:picLocks noChangeAspect="1" noChangeArrowheads="1"/>
          </p:cNvPicPr>
          <p:nvPr/>
        </p:nvPicPr>
        <p:blipFill>
          <a:blip r:embed="rId2" cstate="print"/>
          <a:srcRect/>
          <a:stretch>
            <a:fillRect/>
          </a:stretch>
        </p:blipFill>
        <p:spPr bwMode="auto">
          <a:xfrm>
            <a:off x="2413000" y="5553075"/>
            <a:ext cx="4175125" cy="1116013"/>
          </a:xfrm>
          <a:prstGeom prst="rect">
            <a:avLst/>
          </a:prstGeom>
          <a:noFill/>
          <a:ln w="9525">
            <a:noFill/>
            <a:miter lim="800000"/>
            <a:headEnd/>
            <a:tailEnd/>
          </a:ln>
          <a:effectLst/>
        </p:spPr>
      </p:pic>
      <p:sp>
        <p:nvSpPr>
          <p:cNvPr id="75786" name="Text Box 10"/>
          <p:cNvSpPr txBox="1">
            <a:spLocks noChangeArrowheads="1"/>
          </p:cNvSpPr>
          <p:nvPr/>
        </p:nvSpPr>
        <p:spPr bwMode="auto">
          <a:xfrm>
            <a:off x="7127875" y="260648"/>
            <a:ext cx="2016125" cy="923330"/>
          </a:xfrm>
          <a:prstGeom prst="rect">
            <a:avLst/>
          </a:prstGeom>
          <a:noFill/>
          <a:ln w="9525">
            <a:noFill/>
            <a:miter lim="800000"/>
            <a:headEnd/>
            <a:tailEnd/>
          </a:ln>
          <a:effectLst/>
        </p:spPr>
        <p:txBody>
          <a:bodyPr wrap="square">
            <a:spAutoFit/>
          </a:bodyPr>
          <a:lstStyle/>
          <a:p>
            <a:pPr>
              <a:spcBef>
                <a:spcPct val="50000"/>
              </a:spcBef>
            </a:pPr>
            <a:r>
              <a:rPr lang="es-ES_tradnl" sz="1800" dirty="0"/>
              <a:t>NACE POR LA NECESIDAD DE REPARTIR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descr="Large confetti"/>
          <p:cNvSpPr>
            <a:spLocks noGrp="1" noChangeArrowheads="1"/>
          </p:cNvSpPr>
          <p:nvPr>
            <p:ph type="title"/>
          </p:nvPr>
        </p:nvSpPr>
        <p:spPr/>
        <p:txBody>
          <a:bodyPr/>
          <a:lstStyle/>
          <a:p>
            <a:r>
              <a:rPr lang="es-ES_tradnl"/>
              <a:t>NUMEROS NATURALES</a:t>
            </a:r>
          </a:p>
        </p:txBody>
      </p:sp>
      <p:sp>
        <p:nvSpPr>
          <p:cNvPr id="76803" name="Rectangle 3"/>
          <p:cNvSpPr>
            <a:spLocks noGrp="1" noChangeArrowheads="1"/>
          </p:cNvSpPr>
          <p:nvPr>
            <p:ph type="body" idx="1"/>
          </p:nvPr>
        </p:nvSpPr>
        <p:spPr/>
        <p:txBody>
          <a:bodyPr/>
          <a:lstStyle/>
          <a:p>
            <a:pPr>
              <a:lnSpc>
                <a:spcPct val="80000"/>
              </a:lnSpc>
            </a:pPr>
            <a:r>
              <a:rPr lang="es-ES_tradnl" sz="2800" b="1"/>
              <a:t>División (/ </a:t>
            </a:r>
            <a:r>
              <a:rPr lang="es-ES_tradnl" sz="2800"/>
              <a:t>ó</a:t>
            </a:r>
            <a:r>
              <a:rPr lang="es-ES_tradnl" sz="2800" b="1"/>
              <a:t> :) de números naturales</a:t>
            </a:r>
          </a:p>
          <a:p>
            <a:pPr>
              <a:lnSpc>
                <a:spcPct val="80000"/>
              </a:lnSpc>
              <a:buFont typeface="Wingdings" pitchFamily="2" charset="2"/>
              <a:buChar char="v"/>
            </a:pPr>
            <a:endParaRPr lang="es-ES_tradnl" sz="2800"/>
          </a:p>
          <a:p>
            <a:pPr>
              <a:lnSpc>
                <a:spcPct val="80000"/>
              </a:lnSpc>
              <a:buFont typeface="Wingdings" pitchFamily="2" charset="2"/>
              <a:buChar char="v"/>
            </a:pPr>
            <a:r>
              <a:rPr lang="es-ES_tradnl" sz="2800"/>
              <a:t>Los términos de la división se llaman </a:t>
            </a:r>
            <a:r>
              <a:rPr lang="es-ES_tradnl" sz="2800" b="1"/>
              <a:t>dividendo </a:t>
            </a:r>
            <a:r>
              <a:rPr lang="es-ES_tradnl" sz="2800"/>
              <a:t>(el número de cosas) y </a:t>
            </a:r>
            <a:r>
              <a:rPr lang="es-ES_tradnl" sz="2800" b="1"/>
              <a:t>divisor </a:t>
            </a:r>
            <a:r>
              <a:rPr lang="es-ES_tradnl" sz="2800"/>
              <a:t>(no nulo) (se reparten), el resultado se llama </a:t>
            </a:r>
            <a:r>
              <a:rPr lang="es-ES_tradnl" sz="2800" b="1"/>
              <a:t>cociente </a:t>
            </a:r>
            <a:r>
              <a:rPr lang="es-ES_tradnl" sz="2800"/>
              <a:t>(número que le corresponde a cada cosa) y pudiera haber o no un </a:t>
            </a:r>
            <a:r>
              <a:rPr lang="es-ES_tradnl" sz="2800" b="1"/>
              <a:t>residuo</a:t>
            </a:r>
            <a:r>
              <a:rPr lang="es-ES_tradnl" sz="2800"/>
              <a:t> (lo que sobra)</a:t>
            </a:r>
            <a:r>
              <a:rPr lang="es-ES_tradnl" sz="2800" b="1"/>
              <a:t> </a:t>
            </a:r>
            <a:r>
              <a:rPr lang="es-ES_tradnl" sz="2800"/>
              <a:t>cuando la división no es exacta.</a:t>
            </a:r>
          </a:p>
          <a:p>
            <a:pPr>
              <a:lnSpc>
                <a:spcPct val="80000"/>
              </a:lnSpc>
              <a:buFont typeface="Wingdings" pitchFamily="2" charset="2"/>
              <a:buChar char="v"/>
            </a:pPr>
            <a:r>
              <a:rPr lang="es-ES_tradnl" sz="2800"/>
              <a:t>Para que la división de números naturales se pueda realizar debe cumplirse:</a:t>
            </a:r>
          </a:p>
          <a:p>
            <a:pPr>
              <a:lnSpc>
                <a:spcPct val="80000"/>
              </a:lnSpc>
              <a:buFont typeface="Wingdings" pitchFamily="2" charset="2"/>
              <a:buChar char="v"/>
            </a:pPr>
            <a:endParaRPr lang="es-ES_tradnl" sz="2800"/>
          </a:p>
          <a:p>
            <a:pPr algn="ctr">
              <a:lnSpc>
                <a:spcPct val="80000"/>
              </a:lnSpc>
              <a:buFont typeface="Wingdings" pitchFamily="2" charset="2"/>
              <a:buNone/>
            </a:pPr>
            <a:r>
              <a:rPr lang="es-ES_tradnl" sz="4800" b="1" i="1"/>
              <a:t>Dividendo &gt; Divisor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Large confetti"/>
          <p:cNvSpPr>
            <a:spLocks noGrp="1" noChangeArrowheads="1"/>
          </p:cNvSpPr>
          <p:nvPr>
            <p:ph type="title"/>
          </p:nvPr>
        </p:nvSpPr>
        <p:spPr/>
        <p:txBody>
          <a:bodyPr/>
          <a:lstStyle/>
          <a:p>
            <a:r>
              <a:rPr lang="es-ES_tradnl"/>
              <a:t>NUMEROS NATURALES</a:t>
            </a:r>
          </a:p>
        </p:txBody>
      </p:sp>
      <p:sp>
        <p:nvSpPr>
          <p:cNvPr id="77827" name="Rectangle 3"/>
          <p:cNvSpPr>
            <a:spLocks noGrp="1" noChangeArrowheads="1"/>
          </p:cNvSpPr>
          <p:nvPr>
            <p:ph type="body" idx="1"/>
          </p:nvPr>
        </p:nvSpPr>
        <p:spPr/>
        <p:txBody>
          <a:bodyPr/>
          <a:lstStyle/>
          <a:p>
            <a:r>
              <a:rPr lang="es-ES_tradnl" b="1"/>
              <a:t>Propiedades de la División (/ </a:t>
            </a:r>
            <a:r>
              <a:rPr lang="es-ES_tradnl"/>
              <a:t>ó</a:t>
            </a:r>
            <a:r>
              <a:rPr lang="es-ES_tradnl" b="1"/>
              <a:t> :) de números naturales.</a:t>
            </a:r>
            <a:r>
              <a:rPr lang="es-ES_tradnl"/>
              <a:t> </a:t>
            </a:r>
            <a:endParaRPr lang="es-ES_tradnl" b="1"/>
          </a:p>
          <a:p>
            <a:pPr>
              <a:buFont typeface="Wingdings" pitchFamily="2" charset="2"/>
              <a:buNone/>
            </a:pPr>
            <a:r>
              <a:rPr lang="es-ES_tradnl"/>
              <a:t>La </a:t>
            </a:r>
            <a:r>
              <a:rPr lang="es-ES_tradnl" i="1"/>
              <a:t>división</a:t>
            </a:r>
            <a:r>
              <a:rPr lang="es-ES_tradnl"/>
              <a:t> </a:t>
            </a:r>
            <a:r>
              <a:rPr lang="es-ES_tradnl" b="1" i="1"/>
              <a:t>no</a:t>
            </a:r>
            <a:r>
              <a:rPr lang="es-ES_tradnl"/>
              <a:t> tiene las propiedades de la multiplicación.</a:t>
            </a:r>
            <a:br>
              <a:rPr lang="es-ES_tradnl"/>
            </a:br>
            <a:endParaRPr lang="es-ES_tradnl"/>
          </a:p>
          <a:p>
            <a:pPr>
              <a:buFont typeface="Wingdings" pitchFamily="2" charset="2"/>
              <a:buNone/>
            </a:pPr>
            <a:r>
              <a:rPr lang="es-ES_tradnl"/>
              <a:t>La </a:t>
            </a:r>
            <a:r>
              <a:rPr lang="es-ES_tradnl" i="1"/>
              <a:t>división</a:t>
            </a:r>
            <a:r>
              <a:rPr lang="es-ES_tradnl"/>
              <a:t> no es una operación interna en el conjunto de los números naturales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Large confetti"/>
          <p:cNvSpPr>
            <a:spLocks noGrp="1" noChangeArrowheads="1"/>
          </p:cNvSpPr>
          <p:nvPr>
            <p:ph type="title"/>
          </p:nvPr>
        </p:nvSpPr>
        <p:spPr/>
        <p:txBody>
          <a:bodyPr/>
          <a:lstStyle/>
          <a:p>
            <a:r>
              <a:rPr lang="es-ES_tradnl"/>
              <a:t>NUMEROS NATURALES</a:t>
            </a:r>
          </a:p>
        </p:txBody>
      </p:sp>
      <p:sp>
        <p:nvSpPr>
          <p:cNvPr id="79875" name="Rectangle 3"/>
          <p:cNvSpPr>
            <a:spLocks noGrp="1" noChangeArrowheads="1"/>
          </p:cNvSpPr>
          <p:nvPr>
            <p:ph type="body" idx="1"/>
          </p:nvPr>
        </p:nvSpPr>
        <p:spPr/>
        <p:txBody>
          <a:bodyPr/>
          <a:lstStyle/>
          <a:p>
            <a:r>
              <a:rPr lang="es-ES_tradnl" b="1"/>
              <a:t>División (/ </a:t>
            </a:r>
            <a:r>
              <a:rPr lang="es-ES_tradnl"/>
              <a:t>ó</a:t>
            </a:r>
            <a:r>
              <a:rPr lang="es-ES_tradnl" b="1"/>
              <a:t> :) de números naturales</a:t>
            </a:r>
          </a:p>
          <a:p>
            <a:pPr>
              <a:buFont typeface="Wingdings" pitchFamily="2" charset="2"/>
              <a:buChar char="v"/>
            </a:pPr>
            <a:endParaRPr lang="es-ES_tradnl" sz="2000"/>
          </a:p>
          <a:p>
            <a:pPr algn="ctr">
              <a:buFont typeface="Wingdings" pitchFamily="2" charset="2"/>
              <a:buNone/>
            </a:pPr>
            <a:r>
              <a:rPr lang="es-ES_tradnl" sz="5400" b="1" i="1"/>
              <a:t>Dividendo &gt; Divisor</a:t>
            </a:r>
          </a:p>
        </p:txBody>
      </p:sp>
      <p:pic>
        <p:nvPicPr>
          <p:cNvPr id="79972" name="Picture 100"/>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539750" y="3500438"/>
            <a:ext cx="2790825" cy="1495425"/>
          </a:xfrm>
          <a:prstGeom prst="rect">
            <a:avLst/>
          </a:prstGeom>
          <a:noFill/>
          <a:ln w="9525">
            <a:noFill/>
            <a:miter lim="800000"/>
            <a:headEnd/>
            <a:tailEnd/>
          </a:ln>
          <a:effectLst/>
        </p:spPr>
      </p:pic>
      <p:pic>
        <p:nvPicPr>
          <p:cNvPr id="79973" name="Picture 101"/>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4859338" y="3573463"/>
            <a:ext cx="3671887" cy="1236662"/>
          </a:xfrm>
          <a:prstGeom prst="rect">
            <a:avLst/>
          </a:prstGeom>
          <a:noFill/>
          <a:ln w="9525">
            <a:noFill/>
            <a:miter lim="800000"/>
            <a:headEnd/>
            <a:tailEnd/>
          </a:ln>
          <a:effectLst/>
        </p:spPr>
      </p:pic>
      <p:pic>
        <p:nvPicPr>
          <p:cNvPr id="79975" name="Picture 103"/>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468313" y="5300663"/>
            <a:ext cx="8001000" cy="89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descr="Large confetti"/>
          <p:cNvSpPr>
            <a:spLocks noGrp="1" noChangeArrowheads="1"/>
          </p:cNvSpPr>
          <p:nvPr>
            <p:ph type="title"/>
          </p:nvPr>
        </p:nvSpPr>
        <p:spPr/>
        <p:txBody>
          <a:bodyPr/>
          <a:lstStyle/>
          <a:p>
            <a:r>
              <a:rPr lang="es-ES_tradnl"/>
              <a:t>NUMEROS NATURALES</a:t>
            </a:r>
          </a:p>
        </p:txBody>
      </p:sp>
      <p:sp>
        <p:nvSpPr>
          <p:cNvPr id="132099" name="Rectangle 3"/>
          <p:cNvSpPr>
            <a:spLocks noGrp="1" noChangeArrowheads="1"/>
          </p:cNvSpPr>
          <p:nvPr>
            <p:ph type="body" idx="1"/>
          </p:nvPr>
        </p:nvSpPr>
        <p:spPr/>
        <p:txBody>
          <a:bodyPr/>
          <a:lstStyle/>
          <a:p>
            <a:r>
              <a:rPr lang="es-ES_tradnl"/>
              <a:t>Los naturales se forman sumándoles la unidad:</a:t>
            </a:r>
          </a:p>
          <a:p>
            <a:r>
              <a:rPr lang="es-ES_tradnl"/>
              <a:t>El primer número natural es el 1 (uno), luego le sigue el dos 2 (dos, 1+1), después el 3 (tres, 2+1), 4 (cuatro, 3+1), 5 (cinco, 5+1), 6, 7... </a:t>
            </a:r>
          </a:p>
        </p:txBody>
      </p:sp>
      <p:pic>
        <p:nvPicPr>
          <p:cNvPr id="132101" name="Picture 5" descr="viejoinfini"/>
          <p:cNvPicPr>
            <a:picLocks noChangeAspect="1" noChangeArrowheads="1"/>
          </p:cNvPicPr>
          <p:nvPr/>
        </p:nvPicPr>
        <p:blipFill>
          <a:blip r:embed="rId2" cstate="print"/>
          <a:srcRect/>
          <a:stretch>
            <a:fillRect/>
          </a:stretch>
        </p:blipFill>
        <p:spPr bwMode="auto">
          <a:xfrm>
            <a:off x="2411413" y="4005263"/>
            <a:ext cx="4248150" cy="259397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Large confetti"/>
          <p:cNvSpPr>
            <a:spLocks noGrp="1" noChangeArrowheads="1"/>
          </p:cNvSpPr>
          <p:nvPr>
            <p:ph type="title"/>
          </p:nvPr>
        </p:nvSpPr>
        <p:spPr/>
        <p:txBody>
          <a:bodyPr/>
          <a:lstStyle/>
          <a:p>
            <a:r>
              <a:rPr lang="es-ES_tradnl"/>
              <a:t>NUMEROS NATURALES</a:t>
            </a:r>
          </a:p>
        </p:txBody>
      </p:sp>
      <p:sp>
        <p:nvSpPr>
          <p:cNvPr id="88067" name="Rectangle 3"/>
          <p:cNvSpPr>
            <a:spLocks noGrp="1" noChangeArrowheads="1"/>
          </p:cNvSpPr>
          <p:nvPr>
            <p:ph type="body" idx="1"/>
          </p:nvPr>
        </p:nvSpPr>
        <p:spPr/>
        <p:txBody>
          <a:bodyPr/>
          <a:lstStyle/>
          <a:p>
            <a:r>
              <a:rPr lang="es-ES_tradnl" b="1"/>
              <a:t>División (/ </a:t>
            </a:r>
            <a:r>
              <a:rPr lang="es-ES_tradnl"/>
              <a:t>ó</a:t>
            </a:r>
            <a:r>
              <a:rPr lang="es-ES_tradnl" b="1"/>
              <a:t> :) de números naturales</a:t>
            </a:r>
          </a:p>
          <a:p>
            <a:pPr>
              <a:buFontTx/>
              <a:buNone/>
            </a:pPr>
            <a:r>
              <a:rPr lang="es-ES_tradnl"/>
              <a:t>Hay que repartir 60 hojas de papel carta a 4 personas. ¿Cómo lo harías?</a:t>
            </a:r>
          </a:p>
        </p:txBody>
      </p:sp>
      <p:pic>
        <p:nvPicPr>
          <p:cNvPr id="88124" name="Picture 60"/>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2411413" y="3213100"/>
            <a:ext cx="1368425" cy="1330325"/>
          </a:xfrm>
          <a:prstGeom prst="rect">
            <a:avLst/>
          </a:prstGeom>
          <a:noFill/>
          <a:ln w="9525">
            <a:noFill/>
            <a:miter lim="800000"/>
            <a:headEnd/>
            <a:tailEnd/>
          </a:ln>
          <a:effectLst/>
        </p:spPr>
      </p:pic>
      <p:pic>
        <p:nvPicPr>
          <p:cNvPr id="88125" name="Picture 61"/>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611188" y="3141663"/>
            <a:ext cx="1177925" cy="1582737"/>
          </a:xfrm>
          <a:prstGeom prst="rect">
            <a:avLst/>
          </a:prstGeom>
          <a:noFill/>
          <a:ln w="9525">
            <a:noFill/>
            <a:miter lim="800000"/>
            <a:headEnd/>
            <a:tailEnd/>
          </a:ln>
          <a:effectLst/>
        </p:spPr>
      </p:pic>
      <p:pic>
        <p:nvPicPr>
          <p:cNvPr id="88126" name="Picture 62"/>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4716463" y="3284538"/>
            <a:ext cx="4032250" cy="1016000"/>
          </a:xfrm>
          <a:prstGeom prst="rect">
            <a:avLst/>
          </a:prstGeom>
          <a:noFill/>
          <a:ln w="9525">
            <a:noFill/>
            <a:miter lim="800000"/>
            <a:headEnd/>
            <a:tailEnd/>
          </a:ln>
          <a:effectLst/>
        </p:spPr>
      </p:pic>
      <p:grpSp>
        <p:nvGrpSpPr>
          <p:cNvPr id="88192" name="Group 128"/>
          <p:cNvGrpSpPr>
            <a:grpSpLocks/>
          </p:cNvGrpSpPr>
          <p:nvPr/>
        </p:nvGrpSpPr>
        <p:grpSpPr bwMode="auto">
          <a:xfrm>
            <a:off x="611188" y="4625975"/>
            <a:ext cx="2520950" cy="2043113"/>
            <a:chOff x="3674" y="2630"/>
            <a:chExt cx="2086" cy="1690"/>
          </a:xfrm>
        </p:grpSpPr>
        <p:sp>
          <p:nvSpPr>
            <p:cNvPr id="88127" name="Oval 63"/>
            <p:cNvSpPr>
              <a:spLocks noChangeArrowheads="1"/>
            </p:cNvSpPr>
            <p:nvPr/>
          </p:nvSpPr>
          <p:spPr bwMode="auto">
            <a:xfrm>
              <a:off x="3674" y="2664"/>
              <a:ext cx="1497" cy="1633"/>
            </a:xfrm>
            <a:prstGeom prst="ellipse">
              <a:avLst/>
            </a:prstGeom>
            <a:solidFill>
              <a:srgbClr val="FFFF00"/>
            </a:solidFill>
            <a:ln w="9525" algn="in">
              <a:solidFill>
                <a:srgbClr val="000000"/>
              </a:solidFill>
              <a:round/>
              <a:headEnd/>
              <a:tailEnd/>
            </a:ln>
            <a:effectLst/>
          </p:spPr>
          <p:txBody>
            <a:bodyPr lIns="36576" tIns="36576" rIns="36576" bIns="36576"/>
            <a:lstStyle/>
            <a:p>
              <a:endParaRPr lang="es-CO"/>
            </a:p>
          </p:txBody>
        </p:sp>
        <p:sp>
          <p:nvSpPr>
            <p:cNvPr id="88128" name="Oval 64"/>
            <p:cNvSpPr>
              <a:spLocks noChangeArrowheads="1"/>
            </p:cNvSpPr>
            <p:nvPr/>
          </p:nvSpPr>
          <p:spPr bwMode="auto">
            <a:xfrm>
              <a:off x="3946" y="2902"/>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29" name="Oval 65"/>
            <p:cNvSpPr>
              <a:spLocks noChangeArrowheads="1"/>
            </p:cNvSpPr>
            <p:nvPr/>
          </p:nvSpPr>
          <p:spPr bwMode="auto">
            <a:xfrm>
              <a:off x="4037" y="285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0" name="Oval 66"/>
            <p:cNvSpPr>
              <a:spLocks noChangeArrowheads="1"/>
            </p:cNvSpPr>
            <p:nvPr/>
          </p:nvSpPr>
          <p:spPr bwMode="auto">
            <a:xfrm>
              <a:off x="4184" y="2834"/>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1" name="Oval 67"/>
            <p:cNvSpPr>
              <a:spLocks noChangeArrowheads="1"/>
            </p:cNvSpPr>
            <p:nvPr/>
          </p:nvSpPr>
          <p:spPr bwMode="auto">
            <a:xfrm>
              <a:off x="4275" y="276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2" name="Oval 68"/>
            <p:cNvSpPr>
              <a:spLocks noChangeArrowheads="1"/>
            </p:cNvSpPr>
            <p:nvPr/>
          </p:nvSpPr>
          <p:spPr bwMode="auto">
            <a:xfrm>
              <a:off x="4604" y="2755"/>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3" name="Oval 69"/>
            <p:cNvSpPr>
              <a:spLocks noChangeArrowheads="1"/>
            </p:cNvSpPr>
            <p:nvPr/>
          </p:nvSpPr>
          <p:spPr bwMode="auto">
            <a:xfrm>
              <a:off x="3957" y="3038"/>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4" name="Oval 70"/>
            <p:cNvSpPr>
              <a:spLocks noChangeArrowheads="1"/>
            </p:cNvSpPr>
            <p:nvPr/>
          </p:nvSpPr>
          <p:spPr bwMode="auto">
            <a:xfrm>
              <a:off x="3821" y="3072"/>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5" name="Oval 71"/>
            <p:cNvSpPr>
              <a:spLocks noChangeArrowheads="1"/>
            </p:cNvSpPr>
            <p:nvPr/>
          </p:nvSpPr>
          <p:spPr bwMode="auto">
            <a:xfrm>
              <a:off x="4116" y="2936"/>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6" name="Oval 72"/>
            <p:cNvSpPr>
              <a:spLocks noChangeArrowheads="1"/>
            </p:cNvSpPr>
            <p:nvPr/>
          </p:nvSpPr>
          <p:spPr bwMode="auto">
            <a:xfrm>
              <a:off x="4422" y="2823"/>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7" name="Oval 73"/>
            <p:cNvSpPr>
              <a:spLocks noChangeArrowheads="1"/>
            </p:cNvSpPr>
            <p:nvPr/>
          </p:nvSpPr>
          <p:spPr bwMode="auto">
            <a:xfrm>
              <a:off x="4683" y="2880"/>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8" name="Oval 74"/>
            <p:cNvSpPr>
              <a:spLocks noChangeArrowheads="1"/>
            </p:cNvSpPr>
            <p:nvPr/>
          </p:nvSpPr>
          <p:spPr bwMode="auto">
            <a:xfrm>
              <a:off x="3969" y="318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39" name="Oval 75"/>
            <p:cNvSpPr>
              <a:spLocks noChangeArrowheads="1"/>
            </p:cNvSpPr>
            <p:nvPr/>
          </p:nvSpPr>
          <p:spPr bwMode="auto">
            <a:xfrm>
              <a:off x="4060" y="3140"/>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0" name="Oval 76"/>
            <p:cNvSpPr>
              <a:spLocks noChangeArrowheads="1"/>
            </p:cNvSpPr>
            <p:nvPr/>
          </p:nvSpPr>
          <p:spPr bwMode="auto">
            <a:xfrm>
              <a:off x="4320" y="2925"/>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1" name="Oval 77"/>
            <p:cNvSpPr>
              <a:spLocks noChangeArrowheads="1"/>
            </p:cNvSpPr>
            <p:nvPr/>
          </p:nvSpPr>
          <p:spPr bwMode="auto">
            <a:xfrm>
              <a:off x="4218" y="3050"/>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2" name="Oval 78"/>
            <p:cNvSpPr>
              <a:spLocks noChangeArrowheads="1"/>
            </p:cNvSpPr>
            <p:nvPr/>
          </p:nvSpPr>
          <p:spPr bwMode="auto">
            <a:xfrm>
              <a:off x="4524" y="2993"/>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3" name="Oval 79"/>
            <p:cNvSpPr>
              <a:spLocks noChangeArrowheads="1"/>
            </p:cNvSpPr>
            <p:nvPr/>
          </p:nvSpPr>
          <p:spPr bwMode="auto">
            <a:xfrm>
              <a:off x="3787" y="3435"/>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4" name="Oval 80"/>
            <p:cNvSpPr>
              <a:spLocks noChangeArrowheads="1"/>
            </p:cNvSpPr>
            <p:nvPr/>
          </p:nvSpPr>
          <p:spPr bwMode="auto">
            <a:xfrm>
              <a:off x="4071" y="3276"/>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5" name="Oval 81"/>
            <p:cNvSpPr>
              <a:spLocks noChangeArrowheads="1"/>
            </p:cNvSpPr>
            <p:nvPr/>
          </p:nvSpPr>
          <p:spPr bwMode="auto">
            <a:xfrm>
              <a:off x="4139" y="322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6" name="Oval 82"/>
            <p:cNvSpPr>
              <a:spLocks noChangeArrowheads="1"/>
            </p:cNvSpPr>
            <p:nvPr/>
          </p:nvSpPr>
          <p:spPr bwMode="auto">
            <a:xfrm>
              <a:off x="4230" y="318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7" name="Oval 83"/>
            <p:cNvSpPr>
              <a:spLocks noChangeArrowheads="1"/>
            </p:cNvSpPr>
            <p:nvPr/>
          </p:nvSpPr>
          <p:spPr bwMode="auto">
            <a:xfrm>
              <a:off x="4320" y="3152"/>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8" name="Oval 84"/>
            <p:cNvSpPr>
              <a:spLocks noChangeArrowheads="1"/>
            </p:cNvSpPr>
            <p:nvPr/>
          </p:nvSpPr>
          <p:spPr bwMode="auto">
            <a:xfrm>
              <a:off x="4048" y="3458"/>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49" name="Oval 85"/>
            <p:cNvSpPr>
              <a:spLocks noChangeArrowheads="1"/>
            </p:cNvSpPr>
            <p:nvPr/>
          </p:nvSpPr>
          <p:spPr bwMode="auto">
            <a:xfrm>
              <a:off x="3855" y="3208"/>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0" name="Oval 86"/>
            <p:cNvSpPr>
              <a:spLocks noChangeArrowheads="1"/>
            </p:cNvSpPr>
            <p:nvPr/>
          </p:nvSpPr>
          <p:spPr bwMode="auto">
            <a:xfrm>
              <a:off x="4207" y="335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1" name="Oval 87"/>
            <p:cNvSpPr>
              <a:spLocks noChangeArrowheads="1"/>
            </p:cNvSpPr>
            <p:nvPr/>
          </p:nvSpPr>
          <p:spPr bwMode="auto">
            <a:xfrm>
              <a:off x="4547" y="333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2" name="Oval 88"/>
            <p:cNvSpPr>
              <a:spLocks noChangeArrowheads="1"/>
            </p:cNvSpPr>
            <p:nvPr/>
          </p:nvSpPr>
          <p:spPr bwMode="auto">
            <a:xfrm>
              <a:off x="4388" y="3288"/>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3" name="Oval 89"/>
            <p:cNvSpPr>
              <a:spLocks noChangeArrowheads="1"/>
            </p:cNvSpPr>
            <p:nvPr/>
          </p:nvSpPr>
          <p:spPr bwMode="auto">
            <a:xfrm>
              <a:off x="3810" y="361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4" name="Oval 90"/>
            <p:cNvSpPr>
              <a:spLocks noChangeArrowheads="1"/>
            </p:cNvSpPr>
            <p:nvPr/>
          </p:nvSpPr>
          <p:spPr bwMode="auto">
            <a:xfrm>
              <a:off x="4150" y="3548"/>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5" name="Oval 91"/>
            <p:cNvSpPr>
              <a:spLocks noChangeArrowheads="1"/>
            </p:cNvSpPr>
            <p:nvPr/>
          </p:nvSpPr>
          <p:spPr bwMode="auto">
            <a:xfrm>
              <a:off x="4468" y="361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6" name="Oval 92"/>
            <p:cNvSpPr>
              <a:spLocks noChangeArrowheads="1"/>
            </p:cNvSpPr>
            <p:nvPr/>
          </p:nvSpPr>
          <p:spPr bwMode="auto">
            <a:xfrm>
              <a:off x="4309" y="3458"/>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7" name="Oval 93"/>
            <p:cNvSpPr>
              <a:spLocks noChangeArrowheads="1"/>
            </p:cNvSpPr>
            <p:nvPr/>
          </p:nvSpPr>
          <p:spPr bwMode="auto">
            <a:xfrm>
              <a:off x="4400" y="342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8" name="Oval 94"/>
            <p:cNvSpPr>
              <a:spLocks noChangeArrowheads="1"/>
            </p:cNvSpPr>
            <p:nvPr/>
          </p:nvSpPr>
          <p:spPr bwMode="auto">
            <a:xfrm>
              <a:off x="4116" y="3719"/>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59" name="Oval 95"/>
            <p:cNvSpPr>
              <a:spLocks noChangeArrowheads="1"/>
            </p:cNvSpPr>
            <p:nvPr/>
          </p:nvSpPr>
          <p:spPr bwMode="auto">
            <a:xfrm>
              <a:off x="3980" y="3526"/>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0" name="Oval 96"/>
            <p:cNvSpPr>
              <a:spLocks noChangeArrowheads="1"/>
            </p:cNvSpPr>
            <p:nvPr/>
          </p:nvSpPr>
          <p:spPr bwMode="auto">
            <a:xfrm>
              <a:off x="4275" y="361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1" name="Oval 97"/>
            <p:cNvSpPr>
              <a:spLocks noChangeArrowheads="1"/>
            </p:cNvSpPr>
            <p:nvPr/>
          </p:nvSpPr>
          <p:spPr bwMode="auto">
            <a:xfrm>
              <a:off x="4717" y="3662"/>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2" name="Oval 98"/>
            <p:cNvSpPr>
              <a:spLocks noChangeArrowheads="1"/>
            </p:cNvSpPr>
            <p:nvPr/>
          </p:nvSpPr>
          <p:spPr bwMode="auto">
            <a:xfrm>
              <a:off x="4774" y="3548"/>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3" name="Oval 99"/>
            <p:cNvSpPr>
              <a:spLocks noChangeArrowheads="1"/>
            </p:cNvSpPr>
            <p:nvPr/>
          </p:nvSpPr>
          <p:spPr bwMode="auto">
            <a:xfrm>
              <a:off x="3935" y="3832"/>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4" name="Oval 100"/>
            <p:cNvSpPr>
              <a:spLocks noChangeArrowheads="1"/>
            </p:cNvSpPr>
            <p:nvPr/>
          </p:nvSpPr>
          <p:spPr bwMode="auto">
            <a:xfrm>
              <a:off x="4218" y="3809"/>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5" name="Oval 101"/>
            <p:cNvSpPr>
              <a:spLocks noChangeArrowheads="1"/>
            </p:cNvSpPr>
            <p:nvPr/>
          </p:nvSpPr>
          <p:spPr bwMode="auto">
            <a:xfrm>
              <a:off x="4683" y="3832"/>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6" name="Oval 102"/>
            <p:cNvSpPr>
              <a:spLocks noChangeArrowheads="1"/>
            </p:cNvSpPr>
            <p:nvPr/>
          </p:nvSpPr>
          <p:spPr bwMode="auto">
            <a:xfrm>
              <a:off x="4377" y="3719"/>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7" name="Oval 103"/>
            <p:cNvSpPr>
              <a:spLocks noChangeArrowheads="1"/>
            </p:cNvSpPr>
            <p:nvPr/>
          </p:nvSpPr>
          <p:spPr bwMode="auto">
            <a:xfrm>
              <a:off x="4808" y="376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8" name="Oval 104"/>
            <p:cNvSpPr>
              <a:spLocks noChangeArrowheads="1"/>
            </p:cNvSpPr>
            <p:nvPr/>
          </p:nvSpPr>
          <p:spPr bwMode="auto">
            <a:xfrm>
              <a:off x="4173" y="3968"/>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69" name="Oval 105"/>
            <p:cNvSpPr>
              <a:spLocks noChangeArrowheads="1"/>
            </p:cNvSpPr>
            <p:nvPr/>
          </p:nvSpPr>
          <p:spPr bwMode="auto">
            <a:xfrm>
              <a:off x="4003" y="397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0" name="Oval 106"/>
            <p:cNvSpPr>
              <a:spLocks noChangeArrowheads="1"/>
            </p:cNvSpPr>
            <p:nvPr/>
          </p:nvSpPr>
          <p:spPr bwMode="auto">
            <a:xfrm>
              <a:off x="4332" y="386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1" name="Oval 107"/>
            <p:cNvSpPr>
              <a:spLocks noChangeArrowheads="1"/>
            </p:cNvSpPr>
            <p:nvPr/>
          </p:nvSpPr>
          <p:spPr bwMode="auto">
            <a:xfrm>
              <a:off x="4422" y="3832"/>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2" name="Oval 108"/>
            <p:cNvSpPr>
              <a:spLocks noChangeArrowheads="1"/>
            </p:cNvSpPr>
            <p:nvPr/>
          </p:nvSpPr>
          <p:spPr bwMode="auto">
            <a:xfrm>
              <a:off x="4513" y="3798"/>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3" name="Oval 109"/>
            <p:cNvSpPr>
              <a:spLocks noChangeArrowheads="1"/>
            </p:cNvSpPr>
            <p:nvPr/>
          </p:nvSpPr>
          <p:spPr bwMode="auto">
            <a:xfrm>
              <a:off x="4184" y="410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4" name="Oval 110"/>
            <p:cNvSpPr>
              <a:spLocks noChangeArrowheads="1"/>
            </p:cNvSpPr>
            <p:nvPr/>
          </p:nvSpPr>
          <p:spPr bwMode="auto">
            <a:xfrm>
              <a:off x="4729" y="4081"/>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5" name="Oval 111"/>
            <p:cNvSpPr>
              <a:spLocks noChangeArrowheads="1"/>
            </p:cNvSpPr>
            <p:nvPr/>
          </p:nvSpPr>
          <p:spPr bwMode="auto">
            <a:xfrm>
              <a:off x="4343" y="4002"/>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6" name="Oval 112"/>
            <p:cNvSpPr>
              <a:spLocks noChangeArrowheads="1"/>
            </p:cNvSpPr>
            <p:nvPr/>
          </p:nvSpPr>
          <p:spPr bwMode="auto">
            <a:xfrm>
              <a:off x="4479" y="4172"/>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7" name="Oval 113"/>
            <p:cNvSpPr>
              <a:spLocks noChangeArrowheads="1"/>
            </p:cNvSpPr>
            <p:nvPr/>
          </p:nvSpPr>
          <p:spPr bwMode="auto">
            <a:xfrm>
              <a:off x="4524" y="393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8" name="Oval 114"/>
            <p:cNvSpPr>
              <a:spLocks noChangeArrowheads="1"/>
            </p:cNvSpPr>
            <p:nvPr/>
          </p:nvSpPr>
          <p:spPr bwMode="auto">
            <a:xfrm>
              <a:off x="4513" y="3140"/>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79" name="Oval 115"/>
            <p:cNvSpPr>
              <a:spLocks noChangeArrowheads="1"/>
            </p:cNvSpPr>
            <p:nvPr/>
          </p:nvSpPr>
          <p:spPr bwMode="auto">
            <a:xfrm>
              <a:off x="4683" y="3231"/>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0" name="Oval 116"/>
            <p:cNvSpPr>
              <a:spLocks noChangeArrowheads="1"/>
            </p:cNvSpPr>
            <p:nvPr/>
          </p:nvSpPr>
          <p:spPr bwMode="auto">
            <a:xfrm>
              <a:off x="4763" y="305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1" name="Oval 117"/>
            <p:cNvSpPr>
              <a:spLocks noChangeArrowheads="1"/>
            </p:cNvSpPr>
            <p:nvPr/>
          </p:nvSpPr>
          <p:spPr bwMode="auto">
            <a:xfrm>
              <a:off x="4876" y="3038"/>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2" name="Oval 118"/>
            <p:cNvSpPr>
              <a:spLocks noChangeArrowheads="1"/>
            </p:cNvSpPr>
            <p:nvPr/>
          </p:nvSpPr>
          <p:spPr bwMode="auto">
            <a:xfrm>
              <a:off x="4933" y="316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3" name="Oval 119"/>
            <p:cNvSpPr>
              <a:spLocks noChangeArrowheads="1"/>
            </p:cNvSpPr>
            <p:nvPr/>
          </p:nvSpPr>
          <p:spPr bwMode="auto">
            <a:xfrm>
              <a:off x="4604" y="3469"/>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4" name="Oval 120"/>
            <p:cNvSpPr>
              <a:spLocks noChangeArrowheads="1"/>
            </p:cNvSpPr>
            <p:nvPr/>
          </p:nvSpPr>
          <p:spPr bwMode="auto">
            <a:xfrm>
              <a:off x="4694" y="342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5" name="Oval 121"/>
            <p:cNvSpPr>
              <a:spLocks noChangeArrowheads="1"/>
            </p:cNvSpPr>
            <p:nvPr/>
          </p:nvSpPr>
          <p:spPr bwMode="auto">
            <a:xfrm>
              <a:off x="5001" y="358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6" name="Oval 122"/>
            <p:cNvSpPr>
              <a:spLocks noChangeArrowheads="1"/>
            </p:cNvSpPr>
            <p:nvPr/>
          </p:nvSpPr>
          <p:spPr bwMode="auto">
            <a:xfrm>
              <a:off x="5001" y="3435"/>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7" name="Oval 123"/>
            <p:cNvSpPr>
              <a:spLocks noChangeArrowheads="1"/>
            </p:cNvSpPr>
            <p:nvPr/>
          </p:nvSpPr>
          <p:spPr bwMode="auto">
            <a:xfrm>
              <a:off x="4944" y="3299"/>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88" name="Oval 124"/>
            <p:cNvSpPr>
              <a:spLocks noChangeArrowheads="1"/>
            </p:cNvSpPr>
            <p:nvPr/>
          </p:nvSpPr>
          <p:spPr bwMode="auto">
            <a:xfrm>
              <a:off x="5375" y="2630"/>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89" name="Oval 125"/>
            <p:cNvSpPr>
              <a:spLocks noChangeArrowheads="1"/>
            </p:cNvSpPr>
            <p:nvPr/>
          </p:nvSpPr>
          <p:spPr bwMode="auto">
            <a:xfrm>
              <a:off x="5375" y="3061"/>
              <a:ext cx="385" cy="385"/>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0" name="Oval 126"/>
            <p:cNvSpPr>
              <a:spLocks noChangeArrowheads="1"/>
            </p:cNvSpPr>
            <p:nvPr/>
          </p:nvSpPr>
          <p:spPr bwMode="auto">
            <a:xfrm>
              <a:off x="5375" y="351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1" name="Oval 127"/>
            <p:cNvSpPr>
              <a:spLocks noChangeArrowheads="1"/>
            </p:cNvSpPr>
            <p:nvPr/>
          </p:nvSpPr>
          <p:spPr bwMode="auto">
            <a:xfrm>
              <a:off x="5375" y="393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grpSp>
      <p:grpSp>
        <p:nvGrpSpPr>
          <p:cNvPr id="88258" name="Group 194"/>
          <p:cNvGrpSpPr>
            <a:grpSpLocks/>
          </p:cNvGrpSpPr>
          <p:nvPr/>
        </p:nvGrpSpPr>
        <p:grpSpPr bwMode="auto">
          <a:xfrm>
            <a:off x="5832475" y="4365625"/>
            <a:ext cx="2843213" cy="2303463"/>
            <a:chOff x="3674" y="2630"/>
            <a:chExt cx="2086" cy="1690"/>
          </a:xfrm>
        </p:grpSpPr>
        <p:sp>
          <p:nvSpPr>
            <p:cNvPr id="88193" name="Oval 129"/>
            <p:cNvSpPr>
              <a:spLocks noChangeArrowheads="1"/>
            </p:cNvSpPr>
            <p:nvPr/>
          </p:nvSpPr>
          <p:spPr bwMode="auto">
            <a:xfrm>
              <a:off x="3674" y="2664"/>
              <a:ext cx="1497" cy="1633"/>
            </a:xfrm>
            <a:prstGeom prst="ellipse">
              <a:avLst/>
            </a:prstGeom>
            <a:solidFill>
              <a:srgbClr val="FFFF00"/>
            </a:solidFill>
            <a:ln w="9525" algn="in">
              <a:solidFill>
                <a:srgbClr val="000000"/>
              </a:solidFill>
              <a:round/>
              <a:headEnd/>
              <a:tailEnd/>
            </a:ln>
            <a:effectLst/>
          </p:spPr>
          <p:txBody>
            <a:bodyPr lIns="36576" tIns="36576" rIns="36576" bIns="36576"/>
            <a:lstStyle/>
            <a:p>
              <a:endParaRPr lang="es-CO"/>
            </a:p>
          </p:txBody>
        </p:sp>
        <p:sp>
          <p:nvSpPr>
            <p:cNvPr id="88194" name="Oval 130"/>
            <p:cNvSpPr>
              <a:spLocks noChangeArrowheads="1"/>
            </p:cNvSpPr>
            <p:nvPr/>
          </p:nvSpPr>
          <p:spPr bwMode="auto">
            <a:xfrm>
              <a:off x="5375" y="2630"/>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5" name="Oval 131"/>
            <p:cNvSpPr>
              <a:spLocks noChangeArrowheads="1"/>
            </p:cNvSpPr>
            <p:nvPr/>
          </p:nvSpPr>
          <p:spPr bwMode="auto">
            <a:xfrm>
              <a:off x="5375" y="3061"/>
              <a:ext cx="385" cy="385"/>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6" name="Oval 132"/>
            <p:cNvSpPr>
              <a:spLocks noChangeArrowheads="1"/>
            </p:cNvSpPr>
            <p:nvPr/>
          </p:nvSpPr>
          <p:spPr bwMode="auto">
            <a:xfrm>
              <a:off x="5375" y="351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7" name="Oval 133"/>
            <p:cNvSpPr>
              <a:spLocks noChangeArrowheads="1"/>
            </p:cNvSpPr>
            <p:nvPr/>
          </p:nvSpPr>
          <p:spPr bwMode="auto">
            <a:xfrm>
              <a:off x="5375" y="393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88198" name="Oval 134"/>
            <p:cNvSpPr>
              <a:spLocks noChangeArrowheads="1"/>
            </p:cNvSpPr>
            <p:nvPr/>
          </p:nvSpPr>
          <p:spPr bwMode="auto">
            <a:xfrm>
              <a:off x="5466" y="266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199" name="Oval 135"/>
            <p:cNvSpPr>
              <a:spLocks noChangeArrowheads="1"/>
            </p:cNvSpPr>
            <p:nvPr/>
          </p:nvSpPr>
          <p:spPr bwMode="auto">
            <a:xfrm>
              <a:off x="5534" y="265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0" name="Oval 136"/>
            <p:cNvSpPr>
              <a:spLocks noChangeArrowheads="1"/>
            </p:cNvSpPr>
            <p:nvPr/>
          </p:nvSpPr>
          <p:spPr bwMode="auto">
            <a:xfrm>
              <a:off x="5613" y="266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1" name="Oval 137"/>
            <p:cNvSpPr>
              <a:spLocks noChangeArrowheads="1"/>
            </p:cNvSpPr>
            <p:nvPr/>
          </p:nvSpPr>
          <p:spPr bwMode="auto">
            <a:xfrm>
              <a:off x="5432" y="2743"/>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2" name="Oval 138"/>
            <p:cNvSpPr>
              <a:spLocks noChangeArrowheads="1"/>
            </p:cNvSpPr>
            <p:nvPr/>
          </p:nvSpPr>
          <p:spPr bwMode="auto">
            <a:xfrm>
              <a:off x="5432" y="2834"/>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3" name="Oval 139"/>
            <p:cNvSpPr>
              <a:spLocks noChangeArrowheads="1"/>
            </p:cNvSpPr>
            <p:nvPr/>
          </p:nvSpPr>
          <p:spPr bwMode="auto">
            <a:xfrm>
              <a:off x="5477" y="291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4" name="Oval 140"/>
            <p:cNvSpPr>
              <a:spLocks noChangeArrowheads="1"/>
            </p:cNvSpPr>
            <p:nvPr/>
          </p:nvSpPr>
          <p:spPr bwMode="auto">
            <a:xfrm>
              <a:off x="5556" y="2925"/>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5" name="Oval 141"/>
            <p:cNvSpPr>
              <a:spLocks noChangeArrowheads="1"/>
            </p:cNvSpPr>
            <p:nvPr/>
          </p:nvSpPr>
          <p:spPr bwMode="auto">
            <a:xfrm>
              <a:off x="5624" y="2891"/>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6" name="Oval 142"/>
            <p:cNvSpPr>
              <a:spLocks noChangeArrowheads="1"/>
            </p:cNvSpPr>
            <p:nvPr/>
          </p:nvSpPr>
          <p:spPr bwMode="auto">
            <a:xfrm>
              <a:off x="5681" y="2811"/>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7" name="Oval 143"/>
            <p:cNvSpPr>
              <a:spLocks noChangeArrowheads="1"/>
            </p:cNvSpPr>
            <p:nvPr/>
          </p:nvSpPr>
          <p:spPr bwMode="auto">
            <a:xfrm>
              <a:off x="5670" y="2732"/>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8" name="Oval 144"/>
            <p:cNvSpPr>
              <a:spLocks noChangeArrowheads="1"/>
            </p:cNvSpPr>
            <p:nvPr/>
          </p:nvSpPr>
          <p:spPr bwMode="auto">
            <a:xfrm>
              <a:off x="5522" y="2721"/>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09" name="Oval 145"/>
            <p:cNvSpPr>
              <a:spLocks noChangeArrowheads="1"/>
            </p:cNvSpPr>
            <p:nvPr/>
          </p:nvSpPr>
          <p:spPr bwMode="auto">
            <a:xfrm>
              <a:off x="5590" y="2755"/>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0" name="Oval 146"/>
            <p:cNvSpPr>
              <a:spLocks noChangeArrowheads="1"/>
            </p:cNvSpPr>
            <p:nvPr/>
          </p:nvSpPr>
          <p:spPr bwMode="auto">
            <a:xfrm>
              <a:off x="5590" y="2834"/>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1" name="Oval 147"/>
            <p:cNvSpPr>
              <a:spLocks noChangeArrowheads="1"/>
            </p:cNvSpPr>
            <p:nvPr/>
          </p:nvSpPr>
          <p:spPr bwMode="auto">
            <a:xfrm>
              <a:off x="5511" y="2834"/>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2" name="Oval 148"/>
            <p:cNvSpPr>
              <a:spLocks noChangeArrowheads="1"/>
            </p:cNvSpPr>
            <p:nvPr/>
          </p:nvSpPr>
          <p:spPr bwMode="auto">
            <a:xfrm>
              <a:off x="5534" y="2777"/>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3" name="Oval 149"/>
            <p:cNvSpPr>
              <a:spLocks noChangeArrowheads="1"/>
            </p:cNvSpPr>
            <p:nvPr/>
          </p:nvSpPr>
          <p:spPr bwMode="auto">
            <a:xfrm>
              <a:off x="5466" y="3106"/>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4" name="Oval 150"/>
            <p:cNvSpPr>
              <a:spLocks noChangeArrowheads="1"/>
            </p:cNvSpPr>
            <p:nvPr/>
          </p:nvSpPr>
          <p:spPr bwMode="auto">
            <a:xfrm>
              <a:off x="5534" y="3095"/>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5" name="Oval 151"/>
            <p:cNvSpPr>
              <a:spLocks noChangeArrowheads="1"/>
            </p:cNvSpPr>
            <p:nvPr/>
          </p:nvSpPr>
          <p:spPr bwMode="auto">
            <a:xfrm>
              <a:off x="5613" y="3106"/>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6" name="Oval 152"/>
            <p:cNvSpPr>
              <a:spLocks noChangeArrowheads="1"/>
            </p:cNvSpPr>
            <p:nvPr/>
          </p:nvSpPr>
          <p:spPr bwMode="auto">
            <a:xfrm>
              <a:off x="5432" y="318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7" name="Oval 153"/>
            <p:cNvSpPr>
              <a:spLocks noChangeArrowheads="1"/>
            </p:cNvSpPr>
            <p:nvPr/>
          </p:nvSpPr>
          <p:spPr bwMode="auto">
            <a:xfrm>
              <a:off x="5432" y="3276"/>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8" name="Oval 154"/>
            <p:cNvSpPr>
              <a:spLocks noChangeArrowheads="1"/>
            </p:cNvSpPr>
            <p:nvPr/>
          </p:nvSpPr>
          <p:spPr bwMode="auto">
            <a:xfrm>
              <a:off x="5477" y="3356"/>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19" name="Oval 155"/>
            <p:cNvSpPr>
              <a:spLocks noChangeArrowheads="1"/>
            </p:cNvSpPr>
            <p:nvPr/>
          </p:nvSpPr>
          <p:spPr bwMode="auto">
            <a:xfrm>
              <a:off x="5556" y="3367"/>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0" name="Oval 156"/>
            <p:cNvSpPr>
              <a:spLocks noChangeArrowheads="1"/>
            </p:cNvSpPr>
            <p:nvPr/>
          </p:nvSpPr>
          <p:spPr bwMode="auto">
            <a:xfrm>
              <a:off x="5624" y="3333"/>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1" name="Oval 157"/>
            <p:cNvSpPr>
              <a:spLocks noChangeArrowheads="1"/>
            </p:cNvSpPr>
            <p:nvPr/>
          </p:nvSpPr>
          <p:spPr bwMode="auto">
            <a:xfrm>
              <a:off x="5681" y="325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2" name="Oval 158"/>
            <p:cNvSpPr>
              <a:spLocks noChangeArrowheads="1"/>
            </p:cNvSpPr>
            <p:nvPr/>
          </p:nvSpPr>
          <p:spPr bwMode="auto">
            <a:xfrm>
              <a:off x="5670" y="3174"/>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3" name="Oval 159"/>
            <p:cNvSpPr>
              <a:spLocks noChangeArrowheads="1"/>
            </p:cNvSpPr>
            <p:nvPr/>
          </p:nvSpPr>
          <p:spPr bwMode="auto">
            <a:xfrm>
              <a:off x="5522" y="3163"/>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4" name="Oval 160"/>
            <p:cNvSpPr>
              <a:spLocks noChangeArrowheads="1"/>
            </p:cNvSpPr>
            <p:nvPr/>
          </p:nvSpPr>
          <p:spPr bwMode="auto">
            <a:xfrm>
              <a:off x="5590" y="3197"/>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5" name="Oval 161"/>
            <p:cNvSpPr>
              <a:spLocks noChangeArrowheads="1"/>
            </p:cNvSpPr>
            <p:nvPr/>
          </p:nvSpPr>
          <p:spPr bwMode="auto">
            <a:xfrm>
              <a:off x="5590" y="3276"/>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6" name="Oval 162"/>
            <p:cNvSpPr>
              <a:spLocks noChangeArrowheads="1"/>
            </p:cNvSpPr>
            <p:nvPr/>
          </p:nvSpPr>
          <p:spPr bwMode="auto">
            <a:xfrm>
              <a:off x="5511" y="3276"/>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7" name="Oval 163"/>
            <p:cNvSpPr>
              <a:spLocks noChangeArrowheads="1"/>
            </p:cNvSpPr>
            <p:nvPr/>
          </p:nvSpPr>
          <p:spPr bwMode="auto">
            <a:xfrm>
              <a:off x="5534" y="322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8" name="Oval 164"/>
            <p:cNvSpPr>
              <a:spLocks noChangeArrowheads="1"/>
            </p:cNvSpPr>
            <p:nvPr/>
          </p:nvSpPr>
          <p:spPr bwMode="auto">
            <a:xfrm>
              <a:off x="5466" y="356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29" name="Oval 165"/>
            <p:cNvSpPr>
              <a:spLocks noChangeArrowheads="1"/>
            </p:cNvSpPr>
            <p:nvPr/>
          </p:nvSpPr>
          <p:spPr bwMode="auto">
            <a:xfrm>
              <a:off x="5534" y="3548"/>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0" name="Oval 166"/>
            <p:cNvSpPr>
              <a:spLocks noChangeArrowheads="1"/>
            </p:cNvSpPr>
            <p:nvPr/>
          </p:nvSpPr>
          <p:spPr bwMode="auto">
            <a:xfrm>
              <a:off x="5613" y="356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1" name="Oval 167"/>
            <p:cNvSpPr>
              <a:spLocks noChangeArrowheads="1"/>
            </p:cNvSpPr>
            <p:nvPr/>
          </p:nvSpPr>
          <p:spPr bwMode="auto">
            <a:xfrm>
              <a:off x="5432" y="363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2" name="Oval 168"/>
            <p:cNvSpPr>
              <a:spLocks noChangeArrowheads="1"/>
            </p:cNvSpPr>
            <p:nvPr/>
          </p:nvSpPr>
          <p:spPr bwMode="auto">
            <a:xfrm>
              <a:off x="5432" y="373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3" name="Oval 169"/>
            <p:cNvSpPr>
              <a:spLocks noChangeArrowheads="1"/>
            </p:cNvSpPr>
            <p:nvPr/>
          </p:nvSpPr>
          <p:spPr bwMode="auto">
            <a:xfrm>
              <a:off x="5477" y="380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4" name="Oval 170"/>
            <p:cNvSpPr>
              <a:spLocks noChangeArrowheads="1"/>
            </p:cNvSpPr>
            <p:nvPr/>
          </p:nvSpPr>
          <p:spPr bwMode="auto">
            <a:xfrm>
              <a:off x="5556" y="3821"/>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5" name="Oval 171"/>
            <p:cNvSpPr>
              <a:spLocks noChangeArrowheads="1"/>
            </p:cNvSpPr>
            <p:nvPr/>
          </p:nvSpPr>
          <p:spPr bwMode="auto">
            <a:xfrm>
              <a:off x="5624" y="3787"/>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6" name="Oval 172"/>
            <p:cNvSpPr>
              <a:spLocks noChangeArrowheads="1"/>
            </p:cNvSpPr>
            <p:nvPr/>
          </p:nvSpPr>
          <p:spPr bwMode="auto">
            <a:xfrm>
              <a:off x="5681" y="3707"/>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7" name="Oval 173"/>
            <p:cNvSpPr>
              <a:spLocks noChangeArrowheads="1"/>
            </p:cNvSpPr>
            <p:nvPr/>
          </p:nvSpPr>
          <p:spPr bwMode="auto">
            <a:xfrm>
              <a:off x="5670" y="3628"/>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8" name="Oval 174"/>
            <p:cNvSpPr>
              <a:spLocks noChangeArrowheads="1"/>
            </p:cNvSpPr>
            <p:nvPr/>
          </p:nvSpPr>
          <p:spPr bwMode="auto">
            <a:xfrm>
              <a:off x="5522" y="3617"/>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39" name="Oval 175"/>
            <p:cNvSpPr>
              <a:spLocks noChangeArrowheads="1"/>
            </p:cNvSpPr>
            <p:nvPr/>
          </p:nvSpPr>
          <p:spPr bwMode="auto">
            <a:xfrm>
              <a:off x="5590" y="3651"/>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0" name="Oval 176"/>
            <p:cNvSpPr>
              <a:spLocks noChangeArrowheads="1"/>
            </p:cNvSpPr>
            <p:nvPr/>
          </p:nvSpPr>
          <p:spPr bwMode="auto">
            <a:xfrm>
              <a:off x="5590" y="3730"/>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1" name="Oval 177"/>
            <p:cNvSpPr>
              <a:spLocks noChangeArrowheads="1"/>
            </p:cNvSpPr>
            <p:nvPr/>
          </p:nvSpPr>
          <p:spPr bwMode="auto">
            <a:xfrm>
              <a:off x="5511" y="3730"/>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2" name="Oval 178"/>
            <p:cNvSpPr>
              <a:spLocks noChangeArrowheads="1"/>
            </p:cNvSpPr>
            <p:nvPr/>
          </p:nvSpPr>
          <p:spPr bwMode="auto">
            <a:xfrm>
              <a:off x="5534" y="3673"/>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3" name="Oval 179"/>
            <p:cNvSpPr>
              <a:spLocks noChangeArrowheads="1"/>
            </p:cNvSpPr>
            <p:nvPr/>
          </p:nvSpPr>
          <p:spPr bwMode="auto">
            <a:xfrm>
              <a:off x="5466" y="397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4" name="Oval 180"/>
            <p:cNvSpPr>
              <a:spLocks noChangeArrowheads="1"/>
            </p:cNvSpPr>
            <p:nvPr/>
          </p:nvSpPr>
          <p:spPr bwMode="auto">
            <a:xfrm>
              <a:off x="5534" y="3968"/>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5" name="Oval 181"/>
            <p:cNvSpPr>
              <a:spLocks noChangeArrowheads="1"/>
            </p:cNvSpPr>
            <p:nvPr/>
          </p:nvSpPr>
          <p:spPr bwMode="auto">
            <a:xfrm>
              <a:off x="5613" y="397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6" name="Oval 182"/>
            <p:cNvSpPr>
              <a:spLocks noChangeArrowheads="1"/>
            </p:cNvSpPr>
            <p:nvPr/>
          </p:nvSpPr>
          <p:spPr bwMode="auto">
            <a:xfrm>
              <a:off x="5432" y="4059"/>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7" name="Oval 183"/>
            <p:cNvSpPr>
              <a:spLocks noChangeArrowheads="1"/>
            </p:cNvSpPr>
            <p:nvPr/>
          </p:nvSpPr>
          <p:spPr bwMode="auto">
            <a:xfrm>
              <a:off x="5432" y="414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8" name="Oval 184"/>
            <p:cNvSpPr>
              <a:spLocks noChangeArrowheads="1"/>
            </p:cNvSpPr>
            <p:nvPr/>
          </p:nvSpPr>
          <p:spPr bwMode="auto">
            <a:xfrm>
              <a:off x="5477" y="4229"/>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49" name="Oval 185"/>
            <p:cNvSpPr>
              <a:spLocks noChangeArrowheads="1"/>
            </p:cNvSpPr>
            <p:nvPr/>
          </p:nvSpPr>
          <p:spPr bwMode="auto">
            <a:xfrm>
              <a:off x="5556" y="4240"/>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0" name="Oval 186"/>
            <p:cNvSpPr>
              <a:spLocks noChangeArrowheads="1"/>
            </p:cNvSpPr>
            <p:nvPr/>
          </p:nvSpPr>
          <p:spPr bwMode="auto">
            <a:xfrm>
              <a:off x="5624" y="4206"/>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1" name="Oval 187"/>
            <p:cNvSpPr>
              <a:spLocks noChangeArrowheads="1"/>
            </p:cNvSpPr>
            <p:nvPr/>
          </p:nvSpPr>
          <p:spPr bwMode="auto">
            <a:xfrm>
              <a:off x="5681" y="412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2" name="Oval 188"/>
            <p:cNvSpPr>
              <a:spLocks noChangeArrowheads="1"/>
            </p:cNvSpPr>
            <p:nvPr/>
          </p:nvSpPr>
          <p:spPr bwMode="auto">
            <a:xfrm>
              <a:off x="5670" y="4047"/>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3" name="Oval 189"/>
            <p:cNvSpPr>
              <a:spLocks noChangeArrowheads="1"/>
            </p:cNvSpPr>
            <p:nvPr/>
          </p:nvSpPr>
          <p:spPr bwMode="auto">
            <a:xfrm>
              <a:off x="5522" y="4036"/>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4" name="Oval 190"/>
            <p:cNvSpPr>
              <a:spLocks noChangeArrowheads="1"/>
            </p:cNvSpPr>
            <p:nvPr/>
          </p:nvSpPr>
          <p:spPr bwMode="auto">
            <a:xfrm>
              <a:off x="5590" y="4070"/>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5" name="Oval 191"/>
            <p:cNvSpPr>
              <a:spLocks noChangeArrowheads="1"/>
            </p:cNvSpPr>
            <p:nvPr/>
          </p:nvSpPr>
          <p:spPr bwMode="auto">
            <a:xfrm>
              <a:off x="5590" y="4149"/>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6" name="Oval 192"/>
            <p:cNvSpPr>
              <a:spLocks noChangeArrowheads="1"/>
            </p:cNvSpPr>
            <p:nvPr/>
          </p:nvSpPr>
          <p:spPr bwMode="auto">
            <a:xfrm>
              <a:off x="5511" y="414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88257" name="Oval 193"/>
            <p:cNvSpPr>
              <a:spLocks noChangeArrowheads="1"/>
            </p:cNvSpPr>
            <p:nvPr/>
          </p:nvSpPr>
          <p:spPr bwMode="auto">
            <a:xfrm>
              <a:off x="5534" y="409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grpSp>
      <p:sp>
        <p:nvSpPr>
          <p:cNvPr id="88259" name="AutoShape 195"/>
          <p:cNvSpPr>
            <a:spLocks noChangeArrowheads="1"/>
          </p:cNvSpPr>
          <p:nvPr/>
        </p:nvSpPr>
        <p:spPr bwMode="auto">
          <a:xfrm>
            <a:off x="3708400" y="4797425"/>
            <a:ext cx="1655763" cy="1584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lgn="ctr"/>
            <a:r>
              <a:rPr lang="es-ES_tradnl"/>
              <a:t>REPARTO</a:t>
            </a:r>
          </a:p>
        </p:txBody>
      </p:sp>
      <p:sp>
        <p:nvSpPr>
          <p:cNvPr id="88260" name="Text Box 196"/>
          <p:cNvSpPr txBox="1">
            <a:spLocks noChangeArrowheads="1"/>
          </p:cNvSpPr>
          <p:nvPr/>
        </p:nvSpPr>
        <p:spPr bwMode="auto">
          <a:xfrm>
            <a:off x="3417888" y="4437063"/>
            <a:ext cx="2378075" cy="457200"/>
          </a:xfrm>
          <a:prstGeom prst="rect">
            <a:avLst/>
          </a:prstGeom>
          <a:noFill/>
          <a:ln w="9525">
            <a:noFill/>
            <a:miter lim="800000"/>
            <a:headEnd/>
            <a:tailEnd/>
          </a:ln>
          <a:effectLst/>
        </p:spPr>
        <p:txBody>
          <a:bodyPr>
            <a:spAutoFit/>
          </a:bodyPr>
          <a:lstStyle/>
          <a:p>
            <a:pPr algn="ctr">
              <a:spcBef>
                <a:spcPct val="50000"/>
              </a:spcBef>
            </a:pPr>
            <a:r>
              <a:rPr lang="es-ES_tradnl"/>
              <a:t>División exacta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Large confetti"/>
          <p:cNvSpPr>
            <a:spLocks noGrp="1" noChangeArrowheads="1"/>
          </p:cNvSpPr>
          <p:nvPr>
            <p:ph type="title"/>
          </p:nvPr>
        </p:nvSpPr>
        <p:spPr/>
        <p:txBody>
          <a:bodyPr/>
          <a:lstStyle/>
          <a:p>
            <a:r>
              <a:rPr lang="es-ES_tradnl"/>
              <a:t>NUMEROS NATURALES</a:t>
            </a:r>
          </a:p>
        </p:txBody>
      </p:sp>
      <p:sp>
        <p:nvSpPr>
          <p:cNvPr id="91139" name="Rectangle 3"/>
          <p:cNvSpPr>
            <a:spLocks noGrp="1" noChangeArrowheads="1"/>
          </p:cNvSpPr>
          <p:nvPr>
            <p:ph type="body" idx="1"/>
          </p:nvPr>
        </p:nvSpPr>
        <p:spPr>
          <a:xfrm>
            <a:off x="179388" y="1600200"/>
            <a:ext cx="7772400" cy="5257800"/>
          </a:xfrm>
        </p:spPr>
        <p:txBody>
          <a:bodyPr/>
          <a:lstStyle/>
          <a:p>
            <a:r>
              <a:rPr lang="es-ES_tradnl" b="1"/>
              <a:t>División (/ </a:t>
            </a:r>
            <a:r>
              <a:rPr lang="es-ES_tradnl"/>
              <a:t>ó</a:t>
            </a:r>
            <a:r>
              <a:rPr lang="es-ES_tradnl" b="1"/>
              <a:t> :) de números naturales</a:t>
            </a:r>
          </a:p>
          <a:p>
            <a:pPr>
              <a:buFontTx/>
              <a:buNone/>
            </a:pPr>
            <a:r>
              <a:rPr lang="es-ES_tradnl"/>
              <a:t>Hay que repartir 17 lapiceros entre 3 personas. ¿Cómo lo harías?</a:t>
            </a:r>
          </a:p>
        </p:txBody>
      </p:sp>
      <p:pic>
        <p:nvPicPr>
          <p:cNvPr id="91143" name="Picture 7"/>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539750" y="3141663"/>
            <a:ext cx="1092200" cy="1150937"/>
          </a:xfrm>
          <a:prstGeom prst="rect">
            <a:avLst/>
          </a:prstGeom>
          <a:noFill/>
          <a:ln w="9525">
            <a:noFill/>
            <a:miter lim="800000"/>
            <a:headEnd/>
            <a:tailEnd/>
          </a:ln>
          <a:effectLst/>
        </p:spPr>
      </p:pic>
      <p:pic>
        <p:nvPicPr>
          <p:cNvPr id="91144" name="Picture 8"/>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2700338" y="3141663"/>
            <a:ext cx="1223962" cy="963612"/>
          </a:xfrm>
          <a:prstGeom prst="rect">
            <a:avLst/>
          </a:prstGeom>
          <a:noFill/>
          <a:ln w="9525">
            <a:noFill/>
            <a:miter lim="800000"/>
            <a:headEnd/>
            <a:tailEnd/>
          </a:ln>
          <a:effectLst/>
        </p:spPr>
      </p:pic>
      <p:pic>
        <p:nvPicPr>
          <p:cNvPr id="91146" name="Picture 10"/>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5003800" y="3141663"/>
            <a:ext cx="3313113" cy="1004887"/>
          </a:xfrm>
          <a:prstGeom prst="rect">
            <a:avLst/>
          </a:prstGeom>
          <a:noFill/>
          <a:ln w="9525">
            <a:noFill/>
            <a:miter lim="800000"/>
            <a:headEnd/>
            <a:tailEnd/>
          </a:ln>
          <a:effectLst/>
        </p:spPr>
      </p:pic>
      <p:grpSp>
        <p:nvGrpSpPr>
          <p:cNvPr id="91168" name="Group 32"/>
          <p:cNvGrpSpPr>
            <a:grpSpLocks/>
          </p:cNvGrpSpPr>
          <p:nvPr/>
        </p:nvGrpSpPr>
        <p:grpSpPr bwMode="auto">
          <a:xfrm>
            <a:off x="5940425" y="4476750"/>
            <a:ext cx="2374900" cy="1905000"/>
            <a:chOff x="3674" y="2653"/>
            <a:chExt cx="2086" cy="1667"/>
          </a:xfrm>
        </p:grpSpPr>
        <p:sp>
          <p:nvSpPr>
            <p:cNvPr id="91147" name="Oval 11"/>
            <p:cNvSpPr>
              <a:spLocks noChangeArrowheads="1"/>
            </p:cNvSpPr>
            <p:nvPr/>
          </p:nvSpPr>
          <p:spPr bwMode="auto">
            <a:xfrm>
              <a:off x="3674" y="2687"/>
              <a:ext cx="1497" cy="1633"/>
            </a:xfrm>
            <a:prstGeom prst="ellipse">
              <a:avLst/>
            </a:prstGeom>
            <a:solidFill>
              <a:srgbClr val="FFFF00"/>
            </a:solidFill>
            <a:ln w="9525" algn="in">
              <a:solidFill>
                <a:srgbClr val="000000"/>
              </a:solidFill>
              <a:round/>
              <a:headEnd/>
              <a:tailEnd/>
            </a:ln>
            <a:effectLst/>
          </p:spPr>
          <p:txBody>
            <a:bodyPr lIns="36576" tIns="36576" rIns="36576" bIns="36576"/>
            <a:lstStyle/>
            <a:p>
              <a:endParaRPr lang="es-CO"/>
            </a:p>
          </p:txBody>
        </p:sp>
        <p:sp>
          <p:nvSpPr>
            <p:cNvPr id="91148" name="Oval 12"/>
            <p:cNvSpPr>
              <a:spLocks noChangeArrowheads="1"/>
            </p:cNvSpPr>
            <p:nvPr/>
          </p:nvSpPr>
          <p:spPr bwMode="auto">
            <a:xfrm>
              <a:off x="5375" y="2653"/>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49" name="Oval 13"/>
            <p:cNvSpPr>
              <a:spLocks noChangeArrowheads="1"/>
            </p:cNvSpPr>
            <p:nvPr/>
          </p:nvSpPr>
          <p:spPr bwMode="auto">
            <a:xfrm>
              <a:off x="5375" y="3301"/>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50" name="Oval 14"/>
            <p:cNvSpPr>
              <a:spLocks noChangeArrowheads="1"/>
            </p:cNvSpPr>
            <p:nvPr/>
          </p:nvSpPr>
          <p:spPr bwMode="auto">
            <a:xfrm>
              <a:off x="5375" y="393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51" name="Oval 15"/>
            <p:cNvSpPr>
              <a:spLocks noChangeArrowheads="1"/>
            </p:cNvSpPr>
            <p:nvPr/>
          </p:nvSpPr>
          <p:spPr bwMode="auto">
            <a:xfrm>
              <a:off x="5545" y="2812"/>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2" name="Oval 16"/>
            <p:cNvSpPr>
              <a:spLocks noChangeArrowheads="1"/>
            </p:cNvSpPr>
            <p:nvPr/>
          </p:nvSpPr>
          <p:spPr bwMode="auto">
            <a:xfrm>
              <a:off x="5466" y="2721"/>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3" name="Oval 17"/>
            <p:cNvSpPr>
              <a:spLocks noChangeArrowheads="1"/>
            </p:cNvSpPr>
            <p:nvPr/>
          </p:nvSpPr>
          <p:spPr bwMode="auto">
            <a:xfrm>
              <a:off x="5658" y="4195"/>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4" name="Oval 18"/>
            <p:cNvSpPr>
              <a:spLocks noChangeArrowheads="1"/>
            </p:cNvSpPr>
            <p:nvPr/>
          </p:nvSpPr>
          <p:spPr bwMode="auto">
            <a:xfrm>
              <a:off x="5454" y="3356"/>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5" name="Oval 19"/>
            <p:cNvSpPr>
              <a:spLocks noChangeArrowheads="1"/>
            </p:cNvSpPr>
            <p:nvPr/>
          </p:nvSpPr>
          <p:spPr bwMode="auto">
            <a:xfrm>
              <a:off x="5658" y="3560"/>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6" name="Oval 20"/>
            <p:cNvSpPr>
              <a:spLocks noChangeArrowheads="1"/>
            </p:cNvSpPr>
            <p:nvPr/>
          </p:nvSpPr>
          <p:spPr bwMode="auto">
            <a:xfrm>
              <a:off x="4343" y="3481"/>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7" name="Oval 21"/>
            <p:cNvSpPr>
              <a:spLocks noChangeArrowheads="1"/>
            </p:cNvSpPr>
            <p:nvPr/>
          </p:nvSpPr>
          <p:spPr bwMode="auto">
            <a:xfrm>
              <a:off x="5636" y="2732"/>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8" name="Oval 22"/>
            <p:cNvSpPr>
              <a:spLocks noChangeArrowheads="1"/>
            </p:cNvSpPr>
            <p:nvPr/>
          </p:nvSpPr>
          <p:spPr bwMode="auto">
            <a:xfrm>
              <a:off x="5454" y="291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59" name="Oval 23"/>
            <p:cNvSpPr>
              <a:spLocks noChangeArrowheads="1"/>
            </p:cNvSpPr>
            <p:nvPr/>
          </p:nvSpPr>
          <p:spPr bwMode="auto">
            <a:xfrm>
              <a:off x="5477" y="358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0" name="Oval 24"/>
            <p:cNvSpPr>
              <a:spLocks noChangeArrowheads="1"/>
            </p:cNvSpPr>
            <p:nvPr/>
          </p:nvSpPr>
          <p:spPr bwMode="auto">
            <a:xfrm>
              <a:off x="5613" y="4002"/>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1" name="Oval 25"/>
            <p:cNvSpPr>
              <a:spLocks noChangeArrowheads="1"/>
            </p:cNvSpPr>
            <p:nvPr/>
          </p:nvSpPr>
          <p:spPr bwMode="auto">
            <a:xfrm>
              <a:off x="5545" y="3469"/>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2" name="Oval 26"/>
            <p:cNvSpPr>
              <a:spLocks noChangeArrowheads="1"/>
            </p:cNvSpPr>
            <p:nvPr/>
          </p:nvSpPr>
          <p:spPr bwMode="auto">
            <a:xfrm>
              <a:off x="5636" y="290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3" name="Oval 27"/>
            <p:cNvSpPr>
              <a:spLocks noChangeArrowheads="1"/>
            </p:cNvSpPr>
            <p:nvPr/>
          </p:nvSpPr>
          <p:spPr bwMode="auto">
            <a:xfrm>
              <a:off x="5545" y="409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4" name="Oval 28"/>
            <p:cNvSpPr>
              <a:spLocks noChangeArrowheads="1"/>
            </p:cNvSpPr>
            <p:nvPr/>
          </p:nvSpPr>
          <p:spPr bwMode="auto">
            <a:xfrm>
              <a:off x="5636" y="3367"/>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5" name="Oval 29"/>
            <p:cNvSpPr>
              <a:spLocks noChangeArrowheads="1"/>
            </p:cNvSpPr>
            <p:nvPr/>
          </p:nvSpPr>
          <p:spPr bwMode="auto">
            <a:xfrm>
              <a:off x="5443" y="4014"/>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6" name="Oval 30"/>
            <p:cNvSpPr>
              <a:spLocks noChangeArrowheads="1"/>
            </p:cNvSpPr>
            <p:nvPr/>
          </p:nvSpPr>
          <p:spPr bwMode="auto">
            <a:xfrm>
              <a:off x="5477" y="4195"/>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67" name="Oval 31"/>
            <p:cNvSpPr>
              <a:spLocks noChangeArrowheads="1"/>
            </p:cNvSpPr>
            <p:nvPr/>
          </p:nvSpPr>
          <p:spPr bwMode="auto">
            <a:xfrm>
              <a:off x="4570" y="3651"/>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grpSp>
      <p:grpSp>
        <p:nvGrpSpPr>
          <p:cNvPr id="91190" name="Group 54"/>
          <p:cNvGrpSpPr>
            <a:grpSpLocks/>
          </p:cNvGrpSpPr>
          <p:nvPr/>
        </p:nvGrpSpPr>
        <p:grpSpPr bwMode="auto">
          <a:xfrm>
            <a:off x="684213" y="4568825"/>
            <a:ext cx="2447925" cy="1955800"/>
            <a:chOff x="567" y="2653"/>
            <a:chExt cx="2086" cy="1667"/>
          </a:xfrm>
        </p:grpSpPr>
        <p:sp>
          <p:nvSpPr>
            <p:cNvPr id="91169" name="Oval 33"/>
            <p:cNvSpPr>
              <a:spLocks noChangeArrowheads="1"/>
            </p:cNvSpPr>
            <p:nvPr/>
          </p:nvSpPr>
          <p:spPr bwMode="auto">
            <a:xfrm>
              <a:off x="567" y="2687"/>
              <a:ext cx="1497" cy="1633"/>
            </a:xfrm>
            <a:prstGeom prst="ellipse">
              <a:avLst/>
            </a:prstGeom>
            <a:solidFill>
              <a:srgbClr val="FFFF00"/>
            </a:solidFill>
            <a:ln w="9525" algn="in">
              <a:solidFill>
                <a:srgbClr val="000000"/>
              </a:solidFill>
              <a:round/>
              <a:headEnd/>
              <a:tailEnd/>
            </a:ln>
            <a:effectLst/>
          </p:spPr>
          <p:txBody>
            <a:bodyPr lIns="36576" tIns="36576" rIns="36576" bIns="36576"/>
            <a:lstStyle/>
            <a:p>
              <a:endParaRPr lang="es-CO"/>
            </a:p>
          </p:txBody>
        </p:sp>
        <p:sp>
          <p:nvSpPr>
            <p:cNvPr id="91170" name="Oval 34"/>
            <p:cNvSpPr>
              <a:spLocks noChangeArrowheads="1"/>
            </p:cNvSpPr>
            <p:nvPr/>
          </p:nvSpPr>
          <p:spPr bwMode="auto">
            <a:xfrm>
              <a:off x="2268" y="2653"/>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71" name="Oval 35"/>
            <p:cNvSpPr>
              <a:spLocks noChangeArrowheads="1"/>
            </p:cNvSpPr>
            <p:nvPr/>
          </p:nvSpPr>
          <p:spPr bwMode="auto">
            <a:xfrm>
              <a:off x="2268" y="3301"/>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72" name="Oval 36"/>
            <p:cNvSpPr>
              <a:spLocks noChangeArrowheads="1"/>
            </p:cNvSpPr>
            <p:nvPr/>
          </p:nvSpPr>
          <p:spPr bwMode="auto">
            <a:xfrm>
              <a:off x="2268" y="3934"/>
              <a:ext cx="385" cy="386"/>
            </a:xfrm>
            <a:prstGeom prst="ellipse">
              <a:avLst/>
            </a:prstGeom>
            <a:solidFill>
              <a:srgbClr val="FF99CC"/>
            </a:solidFill>
            <a:ln w="9525" algn="in">
              <a:solidFill>
                <a:srgbClr val="000000"/>
              </a:solidFill>
              <a:round/>
              <a:headEnd/>
              <a:tailEnd/>
            </a:ln>
            <a:effectLst/>
          </p:spPr>
          <p:txBody>
            <a:bodyPr lIns="36576" tIns="36576" rIns="36576" bIns="36576"/>
            <a:lstStyle/>
            <a:p>
              <a:endParaRPr lang="es-CO"/>
            </a:p>
          </p:txBody>
        </p:sp>
        <p:sp>
          <p:nvSpPr>
            <p:cNvPr id="91173" name="Oval 37"/>
            <p:cNvSpPr>
              <a:spLocks noChangeArrowheads="1"/>
            </p:cNvSpPr>
            <p:nvPr/>
          </p:nvSpPr>
          <p:spPr bwMode="auto">
            <a:xfrm>
              <a:off x="1463" y="3095"/>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4" name="Oval 38"/>
            <p:cNvSpPr>
              <a:spLocks noChangeArrowheads="1"/>
            </p:cNvSpPr>
            <p:nvPr/>
          </p:nvSpPr>
          <p:spPr bwMode="auto">
            <a:xfrm>
              <a:off x="919" y="2891"/>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5" name="Oval 39"/>
            <p:cNvSpPr>
              <a:spLocks noChangeArrowheads="1"/>
            </p:cNvSpPr>
            <p:nvPr/>
          </p:nvSpPr>
          <p:spPr bwMode="auto">
            <a:xfrm>
              <a:off x="1281" y="4116"/>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6" name="Oval 40"/>
            <p:cNvSpPr>
              <a:spLocks noChangeArrowheads="1"/>
            </p:cNvSpPr>
            <p:nvPr/>
          </p:nvSpPr>
          <p:spPr bwMode="auto">
            <a:xfrm>
              <a:off x="1338" y="3333"/>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7" name="Oval 41"/>
            <p:cNvSpPr>
              <a:spLocks noChangeArrowheads="1"/>
            </p:cNvSpPr>
            <p:nvPr/>
          </p:nvSpPr>
          <p:spPr bwMode="auto">
            <a:xfrm>
              <a:off x="1542" y="3537"/>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8" name="Oval 42"/>
            <p:cNvSpPr>
              <a:spLocks noChangeArrowheads="1"/>
            </p:cNvSpPr>
            <p:nvPr/>
          </p:nvSpPr>
          <p:spPr bwMode="auto">
            <a:xfrm>
              <a:off x="1236" y="3481"/>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79" name="Oval 43"/>
            <p:cNvSpPr>
              <a:spLocks noChangeArrowheads="1"/>
            </p:cNvSpPr>
            <p:nvPr/>
          </p:nvSpPr>
          <p:spPr bwMode="auto">
            <a:xfrm>
              <a:off x="1406" y="2834"/>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0" name="Oval 44"/>
            <p:cNvSpPr>
              <a:spLocks noChangeArrowheads="1"/>
            </p:cNvSpPr>
            <p:nvPr/>
          </p:nvSpPr>
          <p:spPr bwMode="auto">
            <a:xfrm>
              <a:off x="907" y="308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1" name="Oval 45"/>
            <p:cNvSpPr>
              <a:spLocks noChangeArrowheads="1"/>
            </p:cNvSpPr>
            <p:nvPr/>
          </p:nvSpPr>
          <p:spPr bwMode="auto">
            <a:xfrm>
              <a:off x="1406" y="3900"/>
              <a:ext cx="45"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2" name="Oval 46"/>
            <p:cNvSpPr>
              <a:spLocks noChangeArrowheads="1"/>
            </p:cNvSpPr>
            <p:nvPr/>
          </p:nvSpPr>
          <p:spPr bwMode="auto">
            <a:xfrm>
              <a:off x="1111" y="3787"/>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3" name="Oval 47"/>
            <p:cNvSpPr>
              <a:spLocks noChangeArrowheads="1"/>
            </p:cNvSpPr>
            <p:nvPr/>
          </p:nvSpPr>
          <p:spPr bwMode="auto">
            <a:xfrm>
              <a:off x="1837" y="3447"/>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4" name="Oval 48"/>
            <p:cNvSpPr>
              <a:spLocks noChangeArrowheads="1"/>
            </p:cNvSpPr>
            <p:nvPr/>
          </p:nvSpPr>
          <p:spPr bwMode="auto">
            <a:xfrm>
              <a:off x="1089" y="3073"/>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5" name="Oval 49"/>
            <p:cNvSpPr>
              <a:spLocks noChangeArrowheads="1"/>
            </p:cNvSpPr>
            <p:nvPr/>
          </p:nvSpPr>
          <p:spPr bwMode="auto">
            <a:xfrm>
              <a:off x="1043" y="3401"/>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6" name="Oval 50"/>
            <p:cNvSpPr>
              <a:spLocks noChangeArrowheads="1"/>
            </p:cNvSpPr>
            <p:nvPr/>
          </p:nvSpPr>
          <p:spPr bwMode="auto">
            <a:xfrm>
              <a:off x="1610" y="3254"/>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7" name="Oval 51"/>
            <p:cNvSpPr>
              <a:spLocks noChangeArrowheads="1"/>
            </p:cNvSpPr>
            <p:nvPr/>
          </p:nvSpPr>
          <p:spPr bwMode="auto">
            <a:xfrm>
              <a:off x="816" y="3288"/>
              <a:ext cx="46"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8" name="Oval 52"/>
            <p:cNvSpPr>
              <a:spLocks noChangeArrowheads="1"/>
            </p:cNvSpPr>
            <p:nvPr/>
          </p:nvSpPr>
          <p:spPr bwMode="auto">
            <a:xfrm>
              <a:off x="714" y="3798"/>
              <a:ext cx="46" cy="46"/>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sp>
          <p:nvSpPr>
            <p:cNvPr id="91189" name="Oval 53"/>
            <p:cNvSpPr>
              <a:spLocks noChangeArrowheads="1"/>
            </p:cNvSpPr>
            <p:nvPr/>
          </p:nvSpPr>
          <p:spPr bwMode="auto">
            <a:xfrm>
              <a:off x="1463" y="3651"/>
              <a:ext cx="45" cy="45"/>
            </a:xfrm>
            <a:prstGeom prst="ellipse">
              <a:avLst/>
            </a:prstGeom>
            <a:solidFill>
              <a:srgbClr val="FF3300"/>
            </a:solidFill>
            <a:ln w="9525" algn="in">
              <a:solidFill>
                <a:srgbClr val="000000"/>
              </a:solidFill>
              <a:round/>
              <a:headEnd/>
              <a:tailEnd/>
            </a:ln>
            <a:effectLst/>
          </p:spPr>
          <p:txBody>
            <a:bodyPr lIns="36576" tIns="36576" rIns="36576" bIns="36576"/>
            <a:lstStyle/>
            <a:p>
              <a:endParaRPr lang="es-CO"/>
            </a:p>
          </p:txBody>
        </p:sp>
      </p:grpSp>
      <p:sp>
        <p:nvSpPr>
          <p:cNvPr id="91212" name="AutoShape 76"/>
          <p:cNvSpPr>
            <a:spLocks noChangeArrowheads="1"/>
          </p:cNvSpPr>
          <p:nvPr/>
        </p:nvSpPr>
        <p:spPr bwMode="auto">
          <a:xfrm>
            <a:off x="3708400" y="4797425"/>
            <a:ext cx="1655763" cy="1584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lgn="ctr"/>
            <a:r>
              <a:rPr lang="es-ES_tradnl"/>
              <a:t>REPARTO</a:t>
            </a:r>
          </a:p>
        </p:txBody>
      </p:sp>
      <p:sp>
        <p:nvSpPr>
          <p:cNvPr id="91213" name="Text Box 77"/>
          <p:cNvSpPr txBox="1">
            <a:spLocks noChangeArrowheads="1"/>
          </p:cNvSpPr>
          <p:nvPr/>
        </p:nvSpPr>
        <p:spPr bwMode="auto">
          <a:xfrm>
            <a:off x="3417888" y="4437063"/>
            <a:ext cx="2378075" cy="457200"/>
          </a:xfrm>
          <a:prstGeom prst="rect">
            <a:avLst/>
          </a:prstGeom>
          <a:noFill/>
          <a:ln w="9525">
            <a:noFill/>
            <a:miter lim="800000"/>
            <a:headEnd/>
            <a:tailEnd/>
          </a:ln>
          <a:effectLst/>
        </p:spPr>
        <p:txBody>
          <a:bodyPr>
            <a:spAutoFit/>
          </a:bodyPr>
          <a:lstStyle/>
          <a:p>
            <a:pPr algn="ctr">
              <a:spcBef>
                <a:spcPct val="50000"/>
              </a:spcBef>
            </a:pPr>
            <a:r>
              <a:rPr lang="es-ES_tradnl"/>
              <a:t>División inexacta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descr="Large confetti"/>
          <p:cNvSpPr>
            <a:spLocks noGrp="1" noChangeArrowheads="1"/>
          </p:cNvSpPr>
          <p:nvPr>
            <p:ph type="title"/>
          </p:nvPr>
        </p:nvSpPr>
        <p:spPr/>
        <p:txBody>
          <a:bodyPr/>
          <a:lstStyle/>
          <a:p>
            <a:r>
              <a:rPr lang="es-ES_tradnl"/>
              <a:t>NUMEROS NATURALES</a:t>
            </a:r>
          </a:p>
        </p:txBody>
      </p:sp>
      <p:sp>
        <p:nvSpPr>
          <p:cNvPr id="78851" name="Rectangle 3"/>
          <p:cNvSpPr>
            <a:spLocks noGrp="1" noChangeArrowheads="1"/>
          </p:cNvSpPr>
          <p:nvPr>
            <p:ph type="body" idx="1"/>
          </p:nvPr>
        </p:nvSpPr>
        <p:spPr/>
        <p:txBody>
          <a:bodyPr/>
          <a:lstStyle/>
          <a:p>
            <a:r>
              <a:rPr lang="es-ES_tradnl" b="1"/>
              <a:t>División (/ </a:t>
            </a:r>
            <a:r>
              <a:rPr lang="es-ES_tradnl"/>
              <a:t>ó</a:t>
            </a:r>
            <a:r>
              <a:rPr lang="es-ES_tradnl" b="1"/>
              <a:t> :) de números naturales</a:t>
            </a:r>
          </a:p>
          <a:p>
            <a:r>
              <a:rPr lang="es-ES_tradnl"/>
              <a:t>Realizar la división e indicar si es exacta o inexacta. </a:t>
            </a:r>
          </a:p>
        </p:txBody>
      </p:sp>
      <p:pic>
        <p:nvPicPr>
          <p:cNvPr id="78854" name="Picture 6"/>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468313" y="3276600"/>
            <a:ext cx="1381125" cy="657225"/>
          </a:xfrm>
          <a:prstGeom prst="rect">
            <a:avLst/>
          </a:prstGeom>
          <a:noFill/>
          <a:ln w="9525">
            <a:noFill/>
            <a:miter lim="800000"/>
            <a:headEnd/>
            <a:tailEnd/>
          </a:ln>
          <a:effectLst/>
        </p:spPr>
      </p:pic>
      <p:pic>
        <p:nvPicPr>
          <p:cNvPr id="78855" name="Picture 7"/>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3294063" y="3348038"/>
            <a:ext cx="1638300" cy="552450"/>
          </a:xfrm>
          <a:prstGeom prst="rect">
            <a:avLst/>
          </a:prstGeom>
          <a:noFill/>
          <a:ln w="9525">
            <a:noFill/>
            <a:miter lim="800000"/>
            <a:headEnd/>
            <a:tailEnd/>
          </a:ln>
          <a:effectLst/>
        </p:spPr>
      </p:pic>
      <p:pic>
        <p:nvPicPr>
          <p:cNvPr id="78856" name="Picture 8"/>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6011863" y="3276600"/>
            <a:ext cx="1590675" cy="581025"/>
          </a:xfrm>
          <a:prstGeom prst="rect">
            <a:avLst/>
          </a:prstGeom>
          <a:noFill/>
          <a:ln w="9525">
            <a:noFill/>
            <a:miter lim="800000"/>
            <a:headEnd/>
            <a:tailEnd/>
          </a:ln>
          <a:effectLst/>
        </p:spPr>
      </p:pic>
      <p:pic>
        <p:nvPicPr>
          <p:cNvPr id="78857" name="Picture 9"/>
          <p:cNvPicPr>
            <a:picLocks noChangeAspect="1" noChangeArrowheads="1"/>
          </p:cNvPicPr>
          <p:nvPr/>
        </p:nvPicPr>
        <p:blipFill>
          <a:blip r:embed="rId5" cstate="print">
            <a:clrChange>
              <a:clrFrom>
                <a:srgbClr val="F4F4F4"/>
              </a:clrFrom>
              <a:clrTo>
                <a:srgbClr val="F4F4F4">
                  <a:alpha val="0"/>
                </a:srgbClr>
              </a:clrTo>
            </a:clrChange>
          </a:blip>
          <a:srcRect/>
          <a:stretch>
            <a:fillRect/>
          </a:stretch>
        </p:blipFill>
        <p:spPr bwMode="auto">
          <a:xfrm>
            <a:off x="468313" y="4999038"/>
            <a:ext cx="1619250" cy="590550"/>
          </a:xfrm>
          <a:prstGeom prst="rect">
            <a:avLst/>
          </a:prstGeom>
          <a:noFill/>
          <a:ln w="9525">
            <a:noFill/>
            <a:miter lim="800000"/>
            <a:headEnd/>
            <a:tailEnd/>
          </a:ln>
          <a:effectLst/>
        </p:spPr>
      </p:pic>
      <p:pic>
        <p:nvPicPr>
          <p:cNvPr id="78858" name="Picture 10"/>
          <p:cNvPicPr>
            <a:picLocks noChangeAspect="1" noChangeArrowheads="1"/>
          </p:cNvPicPr>
          <p:nvPr/>
        </p:nvPicPr>
        <p:blipFill>
          <a:blip r:embed="rId6" cstate="print">
            <a:clrChange>
              <a:clrFrom>
                <a:srgbClr val="F4F4F4"/>
              </a:clrFrom>
              <a:clrTo>
                <a:srgbClr val="F4F4F4">
                  <a:alpha val="0"/>
                </a:srgbClr>
              </a:clrTo>
            </a:clrChange>
          </a:blip>
          <a:srcRect/>
          <a:stretch>
            <a:fillRect/>
          </a:stretch>
        </p:blipFill>
        <p:spPr bwMode="auto">
          <a:xfrm>
            <a:off x="3221038" y="4999038"/>
            <a:ext cx="1657350" cy="476250"/>
          </a:xfrm>
          <a:prstGeom prst="rect">
            <a:avLst/>
          </a:prstGeom>
          <a:noFill/>
          <a:ln w="9525">
            <a:noFill/>
            <a:miter lim="800000"/>
            <a:headEnd/>
            <a:tailEnd/>
          </a:ln>
          <a:effectLst/>
        </p:spPr>
      </p:pic>
      <p:pic>
        <p:nvPicPr>
          <p:cNvPr id="78859" name="Picture 11"/>
          <p:cNvPicPr>
            <a:picLocks noChangeAspect="1" noChangeArrowheads="1"/>
          </p:cNvPicPr>
          <p:nvPr/>
        </p:nvPicPr>
        <p:blipFill>
          <a:blip r:embed="rId7" cstate="print">
            <a:clrChange>
              <a:clrFrom>
                <a:srgbClr val="F4F4F4"/>
              </a:clrFrom>
              <a:clrTo>
                <a:srgbClr val="F4F4F4">
                  <a:alpha val="0"/>
                </a:srgbClr>
              </a:clrTo>
            </a:clrChange>
          </a:blip>
          <a:srcRect/>
          <a:stretch>
            <a:fillRect/>
          </a:stretch>
        </p:blipFill>
        <p:spPr bwMode="auto">
          <a:xfrm>
            <a:off x="6084888" y="4999038"/>
            <a:ext cx="1638300" cy="533400"/>
          </a:xfrm>
          <a:prstGeom prst="rect">
            <a:avLst/>
          </a:prstGeom>
          <a:noFill/>
          <a:ln w="9525">
            <a:noFill/>
            <a:miter lim="800000"/>
            <a:headEnd/>
            <a:tailEnd/>
          </a:ln>
          <a:effectLst/>
        </p:spPr>
      </p:pic>
      <p:sp>
        <p:nvSpPr>
          <p:cNvPr id="78861" name="Rectangle 13"/>
          <p:cNvSpPr>
            <a:spLocks noChangeArrowheads="1"/>
          </p:cNvSpPr>
          <p:nvPr/>
        </p:nvSpPr>
        <p:spPr bwMode="auto">
          <a:xfrm>
            <a:off x="827088" y="6308725"/>
            <a:ext cx="7385050" cy="366713"/>
          </a:xfrm>
          <a:prstGeom prst="rect">
            <a:avLst/>
          </a:prstGeom>
          <a:noFill/>
          <a:ln w="9525">
            <a:noFill/>
            <a:miter lim="800000"/>
            <a:headEnd/>
            <a:tailEnd/>
          </a:ln>
          <a:effectLst/>
        </p:spPr>
        <p:txBody>
          <a:bodyPr wrap="none">
            <a:spAutoFit/>
          </a:bodyPr>
          <a:lstStyle/>
          <a:p>
            <a:r>
              <a:rPr lang="es-ES_tradnl" sz="1800">
                <a:hlinkClick r:id="rId8"/>
              </a:rPr>
              <a:t>http://descartes.cnice.mec.es/materiales_didacticos/divisibilidad/division.htm</a:t>
            </a:r>
            <a:endParaRPr lang="es-ES_tradnl" sz="1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Large confetti"/>
          <p:cNvSpPr>
            <a:spLocks noGrp="1" noChangeArrowheads="1"/>
          </p:cNvSpPr>
          <p:nvPr>
            <p:ph type="title"/>
          </p:nvPr>
        </p:nvSpPr>
        <p:spPr/>
        <p:txBody>
          <a:bodyPr/>
          <a:lstStyle/>
          <a:p>
            <a:r>
              <a:rPr lang="es-ES_tradnl"/>
              <a:t>NUMEROS NATURALES</a:t>
            </a:r>
          </a:p>
        </p:txBody>
      </p:sp>
      <p:sp>
        <p:nvSpPr>
          <p:cNvPr id="112643" name="Rectangle 3"/>
          <p:cNvSpPr>
            <a:spLocks noGrp="1" noChangeArrowheads="1"/>
          </p:cNvSpPr>
          <p:nvPr>
            <p:ph type="body" sz="half" idx="1"/>
          </p:nvPr>
        </p:nvSpPr>
        <p:spPr>
          <a:xfrm>
            <a:off x="685800" y="1371600"/>
            <a:ext cx="7918450" cy="5257800"/>
          </a:xfrm>
        </p:spPr>
        <p:txBody>
          <a:bodyPr/>
          <a:lstStyle/>
          <a:p>
            <a:r>
              <a:rPr lang="es-ES_tradnl" sz="2800" b="1"/>
              <a:t>Radicación (       ) de números naturales</a:t>
            </a:r>
          </a:p>
          <a:p>
            <a:r>
              <a:rPr lang="es-ES_tradnl" sz="2800"/>
              <a:t>La </a:t>
            </a:r>
            <a:r>
              <a:rPr lang="es-ES_tradnl" sz="2800" b="1" i="1"/>
              <a:t>radicación</a:t>
            </a:r>
            <a:r>
              <a:rPr lang="es-ES_tradnl" sz="2800" i="1"/>
              <a:t> </a:t>
            </a:r>
            <a:r>
              <a:rPr lang="es-ES_tradnl" sz="2800"/>
              <a:t>es la operación contraria a la </a:t>
            </a:r>
            <a:r>
              <a:rPr lang="es-ES_tradnl" sz="2800" b="1" i="1"/>
              <a:t>exponenciación</a:t>
            </a:r>
            <a:endParaRPr lang="es-ES_tradnl" sz="2800"/>
          </a:p>
          <a:p>
            <a:endParaRPr lang="es-ES_tradnl" sz="2800"/>
          </a:p>
          <a:p>
            <a:r>
              <a:rPr lang="es-ES_tradnl" sz="2800"/>
              <a:t>La radicación no está completamente definida dentro de los números naturales.</a:t>
            </a:r>
          </a:p>
          <a:p>
            <a:endParaRPr lang="es-ES_tradnl" sz="2800"/>
          </a:p>
          <a:p>
            <a:r>
              <a:rPr lang="es-ES_tradnl" sz="2800"/>
              <a:t>La radicación no es una operación interna en el conjunto de los números naturales</a:t>
            </a:r>
          </a:p>
        </p:txBody>
      </p:sp>
      <p:graphicFrame>
        <p:nvGraphicFramePr>
          <p:cNvPr id="112651" name="Object 11"/>
          <p:cNvGraphicFramePr>
            <a:graphicFrameLocks noChangeAspect="1"/>
          </p:cNvGraphicFramePr>
          <p:nvPr>
            <p:ph sz="half" idx="2"/>
          </p:nvPr>
        </p:nvGraphicFramePr>
        <p:xfrm>
          <a:off x="3060700" y="1341438"/>
          <a:ext cx="647700" cy="617537"/>
        </p:xfrm>
        <a:graphic>
          <a:graphicData uri="http://schemas.openxmlformats.org/presentationml/2006/ole">
            <p:oleObj spid="_x0000_s112651" name="Ecuación" r:id="rId3" imgW="266400" imgH="253800" progId="Equation.3">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Large confetti"/>
          <p:cNvSpPr>
            <a:spLocks noGrp="1" noChangeArrowheads="1"/>
          </p:cNvSpPr>
          <p:nvPr>
            <p:ph type="title"/>
          </p:nvPr>
        </p:nvSpPr>
        <p:spPr/>
        <p:txBody>
          <a:bodyPr/>
          <a:lstStyle/>
          <a:p>
            <a:r>
              <a:rPr lang="es-ES_tradnl"/>
              <a:t>NUMEROS NATURALES</a:t>
            </a:r>
          </a:p>
        </p:txBody>
      </p:sp>
      <p:sp>
        <p:nvSpPr>
          <p:cNvPr id="128003" name="Rectangle 3"/>
          <p:cNvSpPr>
            <a:spLocks noGrp="1" noChangeArrowheads="1"/>
          </p:cNvSpPr>
          <p:nvPr>
            <p:ph type="body" sz="half" idx="1"/>
          </p:nvPr>
        </p:nvSpPr>
        <p:spPr>
          <a:xfrm>
            <a:off x="685800" y="1371600"/>
            <a:ext cx="7918450" cy="5257800"/>
          </a:xfrm>
        </p:spPr>
        <p:txBody>
          <a:bodyPr/>
          <a:lstStyle/>
          <a:p>
            <a:r>
              <a:rPr lang="es-ES_tradnl" sz="2800" b="1"/>
              <a:t>Radicación (       ) de números naturales</a:t>
            </a:r>
          </a:p>
          <a:p>
            <a:endParaRPr lang="es-ES_tradnl" sz="2800"/>
          </a:p>
          <a:p>
            <a:endParaRPr lang="es-ES_tradnl" sz="2800"/>
          </a:p>
          <a:p>
            <a:endParaRPr lang="es-ES_tradnl" sz="2800"/>
          </a:p>
          <a:p>
            <a:endParaRPr lang="es-ES_tradnl" sz="2800"/>
          </a:p>
          <a:p>
            <a:endParaRPr lang="es-ES_tradnl" sz="2800"/>
          </a:p>
          <a:p>
            <a:endParaRPr lang="es-ES_tradnl" sz="2800"/>
          </a:p>
          <a:p>
            <a:pPr>
              <a:buFontTx/>
              <a:buNone/>
            </a:pPr>
            <a:r>
              <a:rPr lang="es-ES_tradnl" sz="2800"/>
              <a:t>3 es el </a:t>
            </a:r>
            <a:r>
              <a:rPr lang="es-ES_tradnl" sz="2800" b="1" i="1"/>
              <a:t>índice</a:t>
            </a:r>
            <a:r>
              <a:rPr lang="es-ES_tradnl" sz="2800"/>
              <a:t> 8 es el </a:t>
            </a:r>
            <a:r>
              <a:rPr lang="es-ES_tradnl" sz="2800" b="1" i="1"/>
              <a:t>radicando</a:t>
            </a:r>
            <a:r>
              <a:rPr lang="es-ES_tradnl" sz="2800"/>
              <a:t> y 2 es el resultado de la radicación.</a:t>
            </a:r>
          </a:p>
          <a:p>
            <a:endParaRPr lang="es-ES_tradnl" sz="2800"/>
          </a:p>
        </p:txBody>
      </p:sp>
      <p:graphicFrame>
        <p:nvGraphicFramePr>
          <p:cNvPr id="128004" name="Object 4"/>
          <p:cNvGraphicFramePr>
            <a:graphicFrameLocks noChangeAspect="1"/>
          </p:cNvGraphicFramePr>
          <p:nvPr>
            <p:ph sz="half" idx="2"/>
          </p:nvPr>
        </p:nvGraphicFramePr>
        <p:xfrm>
          <a:off x="3060700" y="1341438"/>
          <a:ext cx="647700" cy="617537"/>
        </p:xfrm>
        <a:graphic>
          <a:graphicData uri="http://schemas.openxmlformats.org/presentationml/2006/ole">
            <p:oleObj spid="_x0000_s128004" name="Ecuación" r:id="rId3" imgW="266400" imgH="253800" progId="Equation.3">
              <p:embed/>
            </p:oleObj>
          </a:graphicData>
        </a:graphic>
      </p:graphicFrame>
      <p:pic>
        <p:nvPicPr>
          <p:cNvPr id="128005" name="Picture 5"/>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3132138" y="2781300"/>
            <a:ext cx="2447925" cy="1385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descr="Large confetti"/>
          <p:cNvSpPr>
            <a:spLocks noGrp="1" noChangeArrowheads="1"/>
          </p:cNvSpPr>
          <p:nvPr>
            <p:ph type="title"/>
          </p:nvPr>
        </p:nvSpPr>
        <p:spPr/>
        <p:txBody>
          <a:bodyPr/>
          <a:lstStyle/>
          <a:p>
            <a:r>
              <a:rPr lang="es-ES_tradnl"/>
              <a:t>NUMEROS NATURALES</a:t>
            </a:r>
          </a:p>
        </p:txBody>
      </p:sp>
      <p:sp>
        <p:nvSpPr>
          <p:cNvPr id="116739" name="Rectangle 3"/>
          <p:cNvSpPr>
            <a:spLocks noGrp="1" noChangeArrowheads="1"/>
          </p:cNvSpPr>
          <p:nvPr>
            <p:ph type="body" sz="half" idx="1"/>
          </p:nvPr>
        </p:nvSpPr>
        <p:spPr>
          <a:xfrm>
            <a:off x="685800" y="1371600"/>
            <a:ext cx="7918450" cy="5257800"/>
          </a:xfrm>
        </p:spPr>
        <p:txBody>
          <a:bodyPr/>
          <a:lstStyle/>
          <a:p>
            <a:r>
              <a:rPr lang="es-ES_tradnl" b="1"/>
              <a:t>Radicación (       ) de números naturales</a:t>
            </a:r>
          </a:p>
          <a:p>
            <a:pPr algn="ctr">
              <a:buFontTx/>
              <a:buNone/>
            </a:pPr>
            <a:r>
              <a:rPr lang="es-ES_tradnl"/>
              <a:t>Propiedad </a:t>
            </a:r>
            <a:r>
              <a:rPr lang="es-ES_tradnl" b="1" i="1"/>
              <a:t>distributiva</a:t>
            </a:r>
            <a:r>
              <a:rPr lang="es-ES_tradnl"/>
              <a:t>.</a:t>
            </a:r>
          </a:p>
          <a:p>
            <a:pPr algn="ctr">
              <a:buFontTx/>
              <a:buNone/>
            </a:pPr>
            <a:endParaRPr lang="es-ES_tradnl"/>
          </a:p>
          <a:p>
            <a:endParaRPr lang="es-ES_tradnl"/>
          </a:p>
          <a:p>
            <a:endParaRPr lang="es-ES_tradnl" sz="2800"/>
          </a:p>
        </p:txBody>
      </p:sp>
      <p:graphicFrame>
        <p:nvGraphicFramePr>
          <p:cNvPr id="116740" name="Object 4"/>
          <p:cNvGraphicFramePr>
            <a:graphicFrameLocks noChangeAspect="1"/>
          </p:cNvGraphicFramePr>
          <p:nvPr>
            <p:ph sz="half" idx="2"/>
          </p:nvPr>
        </p:nvGraphicFramePr>
        <p:xfrm>
          <a:off x="3348038" y="1341438"/>
          <a:ext cx="647700" cy="617537"/>
        </p:xfrm>
        <a:graphic>
          <a:graphicData uri="http://schemas.openxmlformats.org/presentationml/2006/ole">
            <p:oleObj spid="_x0000_s116740" name="Ecuación" r:id="rId3" imgW="266400" imgH="253800" progId="Equation.3">
              <p:embed/>
            </p:oleObj>
          </a:graphicData>
        </a:graphic>
      </p:graphicFrame>
      <p:pic>
        <p:nvPicPr>
          <p:cNvPr id="116747" name="Picture 11"/>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1403350" y="2852738"/>
            <a:ext cx="5616575" cy="1098550"/>
          </a:xfrm>
          <a:prstGeom prst="rect">
            <a:avLst/>
          </a:prstGeom>
          <a:noFill/>
          <a:ln w="9525">
            <a:noFill/>
            <a:miter lim="800000"/>
            <a:headEnd/>
            <a:tailEnd/>
          </a:ln>
          <a:effectLst/>
        </p:spPr>
      </p:pic>
      <p:pic>
        <p:nvPicPr>
          <p:cNvPr id="116750" name="Picture 14"/>
          <p:cNvPicPr>
            <a:picLocks noChangeAspect="1" noChangeArrowheads="1"/>
          </p:cNvPicPr>
          <p:nvPr/>
        </p:nvPicPr>
        <p:blipFill>
          <a:blip r:embed="rId5" cstate="print">
            <a:clrChange>
              <a:clrFrom>
                <a:srgbClr val="F4F4F4"/>
              </a:clrFrom>
              <a:clrTo>
                <a:srgbClr val="F4F4F4">
                  <a:alpha val="0"/>
                </a:srgbClr>
              </a:clrTo>
            </a:clrChange>
          </a:blip>
          <a:srcRect/>
          <a:stretch>
            <a:fillRect/>
          </a:stretch>
        </p:blipFill>
        <p:spPr bwMode="auto">
          <a:xfrm>
            <a:off x="2555875" y="4292600"/>
            <a:ext cx="3168650" cy="1798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descr="Large confetti"/>
          <p:cNvSpPr>
            <a:spLocks noGrp="1" noChangeArrowheads="1"/>
          </p:cNvSpPr>
          <p:nvPr>
            <p:ph type="title"/>
          </p:nvPr>
        </p:nvSpPr>
        <p:spPr/>
        <p:txBody>
          <a:bodyPr/>
          <a:lstStyle/>
          <a:p>
            <a:r>
              <a:rPr lang="es-ES_tradnl"/>
              <a:t>NUMEROS NATURALES</a:t>
            </a:r>
          </a:p>
        </p:txBody>
      </p:sp>
      <p:sp>
        <p:nvSpPr>
          <p:cNvPr id="129027" name="Rectangle 3"/>
          <p:cNvSpPr>
            <a:spLocks noGrp="1" noChangeArrowheads="1"/>
          </p:cNvSpPr>
          <p:nvPr>
            <p:ph type="body" sz="half" idx="1"/>
          </p:nvPr>
        </p:nvSpPr>
        <p:spPr>
          <a:xfrm>
            <a:off x="685800" y="1371600"/>
            <a:ext cx="7918450" cy="5257800"/>
          </a:xfrm>
        </p:spPr>
        <p:txBody>
          <a:bodyPr/>
          <a:lstStyle/>
          <a:p>
            <a:r>
              <a:rPr lang="es-ES_tradnl" b="1"/>
              <a:t>Radicación (       ) de números naturales</a:t>
            </a:r>
          </a:p>
          <a:p>
            <a:pPr algn="ctr">
              <a:buFontTx/>
              <a:buNone/>
            </a:pPr>
            <a:r>
              <a:rPr lang="es-ES_tradnl"/>
              <a:t>Tabla de potencias / radicacion.</a:t>
            </a:r>
          </a:p>
          <a:p>
            <a:pPr algn="ctr">
              <a:buFontTx/>
              <a:buNone/>
            </a:pPr>
            <a:endParaRPr lang="es-ES_tradnl"/>
          </a:p>
          <a:p>
            <a:endParaRPr lang="es-ES_tradnl"/>
          </a:p>
          <a:p>
            <a:endParaRPr lang="es-ES_tradnl" sz="2800"/>
          </a:p>
        </p:txBody>
      </p:sp>
      <p:graphicFrame>
        <p:nvGraphicFramePr>
          <p:cNvPr id="129028" name="Object 4"/>
          <p:cNvGraphicFramePr>
            <a:graphicFrameLocks noChangeAspect="1"/>
          </p:cNvGraphicFramePr>
          <p:nvPr>
            <p:ph sz="half" idx="2"/>
          </p:nvPr>
        </p:nvGraphicFramePr>
        <p:xfrm>
          <a:off x="3348038" y="1341438"/>
          <a:ext cx="647700" cy="617537"/>
        </p:xfrm>
        <a:graphic>
          <a:graphicData uri="http://schemas.openxmlformats.org/presentationml/2006/ole">
            <p:oleObj spid="_x0000_s129028" name="Ecuación" r:id="rId3" imgW="266400" imgH="253800" progId="Equation.3">
              <p:embed/>
            </p:oleObj>
          </a:graphicData>
        </a:graphic>
      </p:graphicFrame>
      <p:pic>
        <p:nvPicPr>
          <p:cNvPr id="129031" name="Picture 7"/>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2124075" y="2692400"/>
            <a:ext cx="4319588" cy="361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p:txBody>
          <a:bodyPr/>
          <a:lstStyle/>
          <a:p>
            <a:r>
              <a:rPr lang="es-ES_tradnl"/>
              <a:t>NUMEROS NATURALES</a:t>
            </a:r>
          </a:p>
        </p:txBody>
      </p:sp>
      <p:sp>
        <p:nvSpPr>
          <p:cNvPr id="37891" name="Rectangle 3"/>
          <p:cNvSpPr>
            <a:spLocks noGrp="1" noChangeArrowheads="1"/>
          </p:cNvSpPr>
          <p:nvPr>
            <p:ph type="body" idx="1"/>
          </p:nvPr>
        </p:nvSpPr>
        <p:spPr/>
        <p:txBody>
          <a:bodyPr/>
          <a:lstStyle/>
          <a:p>
            <a:r>
              <a:rPr lang="es-ES_tradnl" b="1"/>
              <a:t>Subconjuntos de números naturales</a:t>
            </a:r>
          </a:p>
          <a:p>
            <a:pPr>
              <a:buFontTx/>
              <a:buNone/>
            </a:pPr>
            <a:r>
              <a:rPr lang="es-ES_tradnl"/>
              <a:t>Sean </a:t>
            </a:r>
            <a:r>
              <a:rPr lang="es-ES_tradnl" b="1"/>
              <a:t>A</a:t>
            </a:r>
            <a:r>
              <a:rPr lang="es-ES_tradnl"/>
              <a:t> y </a:t>
            </a:r>
            <a:r>
              <a:rPr lang="es-ES_tradnl" b="1"/>
              <a:t>B</a:t>
            </a:r>
            <a:r>
              <a:rPr lang="es-ES_tradnl"/>
              <a:t> dos conjuntos tal que todo elemento de </a:t>
            </a:r>
            <a:r>
              <a:rPr lang="es-ES_tradnl" b="1"/>
              <a:t>A</a:t>
            </a:r>
            <a:r>
              <a:rPr lang="es-ES_tradnl"/>
              <a:t> es también elemento de </a:t>
            </a:r>
            <a:r>
              <a:rPr lang="es-ES_tradnl" b="1"/>
              <a:t>B</a:t>
            </a:r>
            <a:r>
              <a:rPr lang="es-ES_tradnl"/>
              <a:t>, entonces decimos que:</a:t>
            </a:r>
          </a:p>
          <a:p>
            <a:r>
              <a:rPr lang="es-ES_tradnl" b="1"/>
              <a:t>A</a:t>
            </a:r>
            <a:r>
              <a:rPr lang="es-ES_tradnl"/>
              <a:t> es un </a:t>
            </a:r>
            <a:r>
              <a:rPr lang="es-ES_tradnl" b="1"/>
              <a:t>subconjunto</a:t>
            </a:r>
            <a:r>
              <a:rPr lang="es-ES_tradnl"/>
              <a:t> de </a:t>
            </a:r>
            <a:r>
              <a:rPr lang="es-ES_tradnl" b="1"/>
              <a:t>B</a:t>
            </a:r>
            <a:r>
              <a:rPr lang="es-ES_tradnl"/>
              <a:t>; </a:t>
            </a:r>
          </a:p>
          <a:p>
            <a:pPr lvl="1"/>
            <a:r>
              <a:rPr lang="es-ES_tradnl"/>
              <a:t>  </a:t>
            </a:r>
          </a:p>
          <a:p>
            <a:r>
              <a:rPr lang="es-ES_tradnl" b="1"/>
              <a:t>B</a:t>
            </a:r>
            <a:r>
              <a:rPr lang="es-ES_tradnl"/>
              <a:t> es un </a:t>
            </a:r>
            <a:r>
              <a:rPr lang="es-ES_tradnl" b="1"/>
              <a:t>superconjunto</a:t>
            </a:r>
            <a:r>
              <a:rPr lang="es-ES_tradnl"/>
              <a:t> de </a:t>
            </a:r>
            <a:r>
              <a:rPr lang="es-ES_tradnl" b="1"/>
              <a:t>A</a:t>
            </a:r>
            <a:r>
              <a:rPr lang="es-ES_tradnl"/>
              <a:t>; </a:t>
            </a:r>
          </a:p>
          <a:p>
            <a:pPr lvl="1"/>
            <a:r>
              <a:rPr lang="es-ES_tradnl"/>
              <a:t>  </a:t>
            </a:r>
          </a:p>
          <a:p>
            <a:pPr>
              <a:buFontTx/>
              <a:buNone/>
            </a:pPr>
            <a:endParaRPr lang="es-ES_tradnl"/>
          </a:p>
        </p:txBody>
      </p:sp>
      <p:pic>
        <p:nvPicPr>
          <p:cNvPr id="37893" name="Picture 5" descr="300px-Conjuntos_04">
            <a:hlinkClick r:id="rId2" tooltip="Conjuntos 04.svg"/>
          </p:cNvPr>
          <p:cNvPicPr>
            <a:picLocks noChangeAspect="1" noChangeArrowheads="1"/>
          </p:cNvPicPr>
          <p:nvPr/>
        </p:nvPicPr>
        <p:blipFill>
          <a:blip r:embed="rId3" cstate="print"/>
          <a:srcRect/>
          <a:stretch>
            <a:fillRect/>
          </a:stretch>
        </p:blipFill>
        <p:spPr bwMode="auto">
          <a:xfrm>
            <a:off x="6156325" y="2997200"/>
            <a:ext cx="2857500" cy="1905000"/>
          </a:xfrm>
          <a:prstGeom prst="rect">
            <a:avLst/>
          </a:prstGeom>
          <a:noFill/>
        </p:spPr>
      </p:pic>
      <p:pic>
        <p:nvPicPr>
          <p:cNvPr id="37894" name="Picture 6"/>
          <p:cNvPicPr>
            <a:picLocks noChangeAspect="1" noChangeArrowheads="1"/>
          </p:cNvPicPr>
          <p:nvPr/>
        </p:nvPicPr>
        <p:blipFill>
          <a:blip r:embed="rId4" cstate="print"/>
          <a:srcRect/>
          <a:stretch>
            <a:fillRect/>
          </a:stretch>
        </p:blipFill>
        <p:spPr bwMode="auto">
          <a:xfrm>
            <a:off x="1763713" y="4076700"/>
            <a:ext cx="1511300" cy="519113"/>
          </a:xfrm>
          <a:prstGeom prst="rect">
            <a:avLst/>
          </a:prstGeom>
          <a:noFill/>
          <a:ln w="9525">
            <a:noFill/>
            <a:miter lim="800000"/>
            <a:headEnd/>
            <a:tailEnd/>
          </a:ln>
          <a:effectLst/>
        </p:spPr>
      </p:pic>
      <p:pic>
        <p:nvPicPr>
          <p:cNvPr id="37895" name="Picture 7"/>
          <p:cNvPicPr>
            <a:picLocks noChangeAspect="1" noChangeArrowheads="1"/>
          </p:cNvPicPr>
          <p:nvPr/>
        </p:nvPicPr>
        <p:blipFill>
          <a:blip r:embed="rId5" cstate="print"/>
          <a:srcRect/>
          <a:stretch>
            <a:fillRect/>
          </a:stretch>
        </p:blipFill>
        <p:spPr bwMode="auto">
          <a:xfrm>
            <a:off x="1979613" y="5229225"/>
            <a:ext cx="1368425" cy="49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Large confetti"/>
          <p:cNvSpPr>
            <a:spLocks noGrp="1" noChangeArrowheads="1"/>
          </p:cNvSpPr>
          <p:nvPr>
            <p:ph type="title"/>
          </p:nvPr>
        </p:nvSpPr>
        <p:spPr/>
        <p:txBody>
          <a:bodyPr/>
          <a:lstStyle/>
          <a:p>
            <a:r>
              <a:rPr lang="es-ES_tradnl"/>
              <a:t>NUMEROS NATURALES</a:t>
            </a:r>
          </a:p>
        </p:txBody>
      </p:sp>
      <p:sp>
        <p:nvSpPr>
          <p:cNvPr id="59395" name="Rectangle 3"/>
          <p:cNvSpPr>
            <a:spLocks noGrp="1" noChangeArrowheads="1"/>
          </p:cNvSpPr>
          <p:nvPr>
            <p:ph type="body" idx="1"/>
          </p:nvPr>
        </p:nvSpPr>
        <p:spPr>
          <a:xfrm>
            <a:off x="323850" y="1371600"/>
            <a:ext cx="8424863" cy="5257800"/>
          </a:xfrm>
        </p:spPr>
        <p:txBody>
          <a:bodyPr/>
          <a:lstStyle/>
          <a:p>
            <a:r>
              <a:rPr lang="es-ES_tradnl" b="1"/>
              <a:t>Subconjuntos de números naturales</a:t>
            </a:r>
          </a:p>
          <a:p>
            <a:endParaRPr lang="es-ES_tradnl" b="1"/>
          </a:p>
          <a:p>
            <a:r>
              <a:rPr lang="es-ES_tradnl"/>
              <a:t>Todo conjunto A es un subconjunto de sí mismo. Cualquier subconjunto de A que no sea igual a A se denomina propio (cuando puede ser igual a A se denomina impropio). Si A es un subconjunto propio de B, escribimos:</a:t>
            </a:r>
          </a:p>
          <a:p>
            <a:pPr lvl="1">
              <a:buClrTx/>
              <a:buSzPct val="85000"/>
              <a:buFontTx/>
              <a:buBlip>
                <a:blip r:embed="rId2"/>
              </a:buBlip>
            </a:pPr>
            <a:r>
              <a:rPr lang="es-ES_tradnl" sz="3200"/>
              <a:t>  </a:t>
            </a:r>
          </a:p>
        </p:txBody>
      </p:sp>
      <p:pic>
        <p:nvPicPr>
          <p:cNvPr id="59396" name="Picture 4" descr="300px-Conjuntos_04">
            <a:hlinkClick r:id="rId3" tooltip="Conjuntos 04.svg"/>
          </p:cNvPr>
          <p:cNvPicPr>
            <a:picLocks noChangeAspect="1" noChangeArrowheads="1"/>
          </p:cNvPicPr>
          <p:nvPr/>
        </p:nvPicPr>
        <p:blipFill>
          <a:blip r:embed="rId4" cstate="print"/>
          <a:srcRect/>
          <a:stretch>
            <a:fillRect/>
          </a:stretch>
        </p:blipFill>
        <p:spPr bwMode="auto">
          <a:xfrm>
            <a:off x="4716463" y="4953000"/>
            <a:ext cx="2857500" cy="1905000"/>
          </a:xfrm>
          <a:prstGeom prst="rect">
            <a:avLst/>
          </a:prstGeom>
          <a:noFill/>
        </p:spPr>
      </p:pic>
      <p:pic>
        <p:nvPicPr>
          <p:cNvPr id="59399" name="Picture 7"/>
          <p:cNvPicPr>
            <a:picLocks noChangeAspect="1" noChangeArrowheads="1"/>
          </p:cNvPicPr>
          <p:nvPr/>
        </p:nvPicPr>
        <p:blipFill>
          <a:blip r:embed="rId5" cstate="print"/>
          <a:srcRect/>
          <a:stretch>
            <a:fillRect/>
          </a:stretch>
        </p:blipFill>
        <p:spPr bwMode="auto">
          <a:xfrm>
            <a:off x="1042988" y="5589588"/>
            <a:ext cx="1512887" cy="51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Large confetti"/>
          <p:cNvSpPr>
            <a:spLocks noGrp="1" noChangeArrowheads="1"/>
          </p:cNvSpPr>
          <p:nvPr>
            <p:ph type="title"/>
          </p:nvPr>
        </p:nvSpPr>
        <p:spPr/>
        <p:txBody>
          <a:bodyPr/>
          <a:lstStyle/>
          <a:p>
            <a:r>
              <a:rPr lang="es-ES_tradnl"/>
              <a:t>NUMEROS NATURALES</a:t>
            </a:r>
          </a:p>
        </p:txBody>
      </p:sp>
      <p:sp>
        <p:nvSpPr>
          <p:cNvPr id="60419" name="Rectangle 3"/>
          <p:cNvSpPr>
            <a:spLocks noGrp="1" noChangeArrowheads="1"/>
          </p:cNvSpPr>
          <p:nvPr>
            <p:ph type="body" idx="1"/>
          </p:nvPr>
        </p:nvSpPr>
        <p:spPr>
          <a:xfrm>
            <a:off x="323850" y="1371600"/>
            <a:ext cx="8424863" cy="5257800"/>
          </a:xfrm>
        </p:spPr>
        <p:txBody>
          <a:bodyPr/>
          <a:lstStyle/>
          <a:p>
            <a:r>
              <a:rPr lang="es-ES_tradnl" b="1"/>
              <a:t>Subconjuntos de números naturales</a:t>
            </a:r>
          </a:p>
          <a:p>
            <a:endParaRPr lang="es-ES_tradnl" b="1"/>
          </a:p>
          <a:p>
            <a:r>
              <a:rPr lang="es-ES_tradnl"/>
              <a:t>El conjunto vacío, denotado como:</a:t>
            </a:r>
          </a:p>
          <a:p>
            <a:pPr lvl="1"/>
            <a:r>
              <a:rPr lang="es-ES_tradnl"/>
              <a:t>  </a:t>
            </a:r>
          </a:p>
          <a:p>
            <a:pPr>
              <a:buFontTx/>
              <a:buNone/>
            </a:pPr>
            <a:r>
              <a:rPr lang="es-ES_tradnl"/>
              <a:t>es un subconjunto de cualquier conjunto. Además el conjunto vacío es siempre un subconjunto propio, excepto de sí mismo.</a:t>
            </a:r>
          </a:p>
        </p:txBody>
      </p:sp>
      <p:pic>
        <p:nvPicPr>
          <p:cNvPr id="60422" name="Picture 6"/>
          <p:cNvPicPr>
            <a:picLocks noChangeAspect="1" noChangeArrowheads="1"/>
          </p:cNvPicPr>
          <p:nvPr/>
        </p:nvPicPr>
        <p:blipFill>
          <a:blip r:embed="rId2" cstate="print"/>
          <a:srcRect/>
          <a:stretch>
            <a:fillRect/>
          </a:stretch>
        </p:blipFill>
        <p:spPr bwMode="auto">
          <a:xfrm>
            <a:off x="1403350" y="3141663"/>
            <a:ext cx="1439863" cy="47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descr="Large confetti"/>
          <p:cNvSpPr>
            <a:spLocks noGrp="1" noChangeArrowheads="1"/>
          </p:cNvSpPr>
          <p:nvPr>
            <p:ph type="title"/>
          </p:nvPr>
        </p:nvSpPr>
        <p:spPr/>
        <p:txBody>
          <a:bodyPr/>
          <a:lstStyle/>
          <a:p>
            <a:r>
              <a:rPr lang="es-ES_tradnl"/>
              <a:t>NUMEROS NATURALES</a:t>
            </a:r>
          </a:p>
        </p:txBody>
      </p:sp>
      <p:sp>
        <p:nvSpPr>
          <p:cNvPr id="133123" name="Rectangle 3"/>
          <p:cNvSpPr>
            <a:spLocks noGrp="1" noChangeArrowheads="1"/>
          </p:cNvSpPr>
          <p:nvPr>
            <p:ph type="body" idx="1"/>
          </p:nvPr>
        </p:nvSpPr>
        <p:spPr/>
        <p:txBody>
          <a:bodyPr/>
          <a:lstStyle/>
          <a:p>
            <a:r>
              <a:rPr lang="es-ES_tradnl"/>
              <a:t>Todo número tiene dos valores: </a:t>
            </a:r>
          </a:p>
          <a:p>
            <a:r>
              <a:rPr lang="es-ES_tradnl"/>
              <a:t>Valor por sí mismo</a:t>
            </a:r>
            <a:r>
              <a:rPr lang="es-ES_tradnl" b="1"/>
              <a:t>: </a:t>
            </a:r>
            <a:r>
              <a:rPr lang="es-ES_tradnl"/>
              <a:t>que es siempre el mismo valor esté donde esté colocada cada cifra. </a:t>
            </a:r>
            <a:br>
              <a:rPr lang="es-ES_tradnl"/>
            </a:br>
            <a:r>
              <a:rPr lang="es-ES_tradnl"/>
              <a:t>       1,  2,  3,  4,  5,  6,  7,  8,  9</a:t>
            </a:r>
          </a:p>
          <a:p>
            <a:r>
              <a:rPr lang="es-ES_tradnl"/>
              <a:t>Valor de posición</a:t>
            </a:r>
            <a:r>
              <a:rPr lang="es-ES_tradnl" b="1"/>
              <a:t>: </a:t>
            </a:r>
            <a:r>
              <a:rPr lang="es-ES_tradnl"/>
              <a:t>Es el valor que tiene cada cifra de acuerdo al lugar que ocupa en la cantidad: </a:t>
            </a:r>
          </a:p>
          <a:p>
            <a:pPr>
              <a:buFontTx/>
              <a:buNone/>
            </a:pPr>
            <a:endParaRPr lang="es-ES_tradnl"/>
          </a:p>
        </p:txBody>
      </p:sp>
      <p:sp>
        <p:nvSpPr>
          <p:cNvPr id="133125" name="Text Box 5"/>
          <p:cNvSpPr txBox="1">
            <a:spLocks noChangeArrowheads="1"/>
          </p:cNvSpPr>
          <p:nvPr/>
        </p:nvSpPr>
        <p:spPr bwMode="auto">
          <a:xfrm>
            <a:off x="3635375" y="5084763"/>
            <a:ext cx="1223963" cy="1552575"/>
          </a:xfrm>
          <a:prstGeom prst="rect">
            <a:avLst/>
          </a:prstGeom>
          <a:noFill/>
          <a:ln w="9525">
            <a:noFill/>
            <a:miter lim="800000"/>
            <a:headEnd/>
            <a:tailEnd/>
          </a:ln>
          <a:effectLst/>
        </p:spPr>
        <p:txBody>
          <a:bodyPr>
            <a:spAutoFit/>
          </a:bodyPr>
          <a:lstStyle/>
          <a:p>
            <a:pPr algn="r">
              <a:spcBef>
                <a:spcPct val="50000"/>
              </a:spcBef>
            </a:pPr>
            <a:r>
              <a:rPr lang="es-ES_tradnl"/>
              <a:t>6</a:t>
            </a:r>
          </a:p>
          <a:p>
            <a:pPr algn="r">
              <a:spcBef>
                <a:spcPct val="50000"/>
              </a:spcBef>
            </a:pPr>
            <a:r>
              <a:rPr lang="es-ES_tradnl"/>
              <a:t>60</a:t>
            </a:r>
          </a:p>
          <a:p>
            <a:pPr algn="r">
              <a:spcBef>
                <a:spcPct val="50000"/>
              </a:spcBef>
            </a:pPr>
            <a:r>
              <a:rPr lang="es-ES_tradnl"/>
              <a:t>600</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Large confetti"/>
          <p:cNvSpPr>
            <a:spLocks noGrp="1" noChangeArrowheads="1"/>
          </p:cNvSpPr>
          <p:nvPr>
            <p:ph type="title"/>
          </p:nvPr>
        </p:nvSpPr>
        <p:spPr/>
        <p:txBody>
          <a:bodyPr/>
          <a:lstStyle/>
          <a:p>
            <a:r>
              <a:rPr lang="es-ES_tradnl"/>
              <a:t>NUMEROS NATURALES</a:t>
            </a:r>
          </a:p>
        </p:txBody>
      </p:sp>
      <p:sp>
        <p:nvSpPr>
          <p:cNvPr id="61443" name="Rectangle 3"/>
          <p:cNvSpPr>
            <a:spLocks noGrp="1" noChangeArrowheads="1"/>
          </p:cNvSpPr>
          <p:nvPr>
            <p:ph type="body" idx="1"/>
          </p:nvPr>
        </p:nvSpPr>
        <p:spPr>
          <a:xfrm>
            <a:off x="323850" y="1371600"/>
            <a:ext cx="8424863" cy="5257800"/>
          </a:xfrm>
        </p:spPr>
        <p:txBody>
          <a:bodyPr/>
          <a:lstStyle/>
          <a:p>
            <a:r>
              <a:rPr lang="es-ES_tradnl" b="1"/>
              <a:t>Subconjuntos de números naturales</a:t>
            </a:r>
          </a:p>
          <a:p>
            <a:endParaRPr lang="es-ES_tradnl" b="1"/>
          </a:p>
          <a:p>
            <a:r>
              <a:rPr lang="es-ES_tradnl"/>
              <a:t>Subconjunto de los números naturales </a:t>
            </a:r>
            <a:r>
              <a:rPr lang="es-ES_tradnl" b="1" i="1"/>
              <a:t>Pares</a:t>
            </a:r>
          </a:p>
          <a:p>
            <a:endParaRPr lang="es-ES_tradnl" b="1" i="1"/>
          </a:p>
          <a:p>
            <a:pPr>
              <a:buFontTx/>
              <a:buNone/>
            </a:pPr>
            <a:r>
              <a:rPr lang="es-ES_tradnl" b="1" i="1"/>
              <a:t>Par = {2, 4, 6, 8, 10, 12, 14, 16, …, 182, 184, ...} </a:t>
            </a:r>
          </a:p>
          <a:p>
            <a:pPr>
              <a:buFontTx/>
              <a:buNone/>
            </a:pPr>
            <a:endParaRPr lang="es-ES_tradnl" b="1" i="1"/>
          </a:p>
          <a:p>
            <a:pPr>
              <a:buFontTx/>
              <a:buNone/>
            </a:pPr>
            <a:r>
              <a:rPr lang="es-ES_tradnl" b="1" i="1"/>
              <a:t>(Los pares terminan en 2, 4, 6, 8 ó 0)</a:t>
            </a:r>
          </a:p>
          <a:p>
            <a:pPr>
              <a:buFontTx/>
              <a:buNone/>
            </a:pPr>
            <a:endParaRPr lang="es-ES_tradnl" b="1" i="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Large confetti"/>
          <p:cNvSpPr>
            <a:spLocks noGrp="1" noChangeArrowheads="1"/>
          </p:cNvSpPr>
          <p:nvPr>
            <p:ph type="title"/>
          </p:nvPr>
        </p:nvSpPr>
        <p:spPr/>
        <p:txBody>
          <a:bodyPr/>
          <a:lstStyle/>
          <a:p>
            <a:r>
              <a:rPr lang="es-ES_tradnl"/>
              <a:t>NUMEROS NATURALES</a:t>
            </a:r>
          </a:p>
        </p:txBody>
      </p:sp>
      <p:sp>
        <p:nvSpPr>
          <p:cNvPr id="62467" name="Rectangle 3"/>
          <p:cNvSpPr>
            <a:spLocks noGrp="1" noChangeArrowheads="1"/>
          </p:cNvSpPr>
          <p:nvPr>
            <p:ph type="body" idx="1"/>
          </p:nvPr>
        </p:nvSpPr>
        <p:spPr>
          <a:xfrm>
            <a:off x="323850" y="1371600"/>
            <a:ext cx="8424863" cy="5257800"/>
          </a:xfrm>
        </p:spPr>
        <p:txBody>
          <a:bodyPr/>
          <a:lstStyle/>
          <a:p>
            <a:r>
              <a:rPr lang="es-ES_tradnl" b="1"/>
              <a:t>Subconjuntos de números naturales</a:t>
            </a:r>
          </a:p>
          <a:p>
            <a:endParaRPr lang="es-ES_tradnl" b="1"/>
          </a:p>
          <a:p>
            <a:r>
              <a:rPr lang="es-ES_tradnl"/>
              <a:t>Subconjunto de los números naturales </a:t>
            </a:r>
            <a:r>
              <a:rPr lang="es-ES_tradnl" b="1" i="1"/>
              <a:t>múltiplos de tres</a:t>
            </a:r>
          </a:p>
          <a:p>
            <a:endParaRPr lang="es-ES_tradnl" b="1" i="1"/>
          </a:p>
          <a:p>
            <a:pPr>
              <a:buFontTx/>
              <a:buNone/>
            </a:pPr>
            <a:r>
              <a:rPr lang="es-ES_tradnl" b="1" i="1"/>
              <a:t>Múltiplo (3) = {3, 6, 9, 12, … 75,…702, ...} </a:t>
            </a:r>
          </a:p>
          <a:p>
            <a:pPr>
              <a:buFontTx/>
              <a:buNone/>
            </a:pPr>
            <a:endParaRPr lang="es-ES_tradnl" b="1" i="1"/>
          </a:p>
          <a:p>
            <a:pPr>
              <a:buFontTx/>
              <a:buNone/>
            </a:pPr>
            <a:r>
              <a:rPr lang="es-ES_tradnl" b="1" i="1"/>
              <a:t>(Son múltiplo de tres si la suma de sus dígitos es tres o múltiplo de tres)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p:txBody>
          <a:bodyPr/>
          <a:lstStyle/>
          <a:p>
            <a:r>
              <a:rPr lang="es-ES_tradnl"/>
              <a:t>NUMEROS NATURALES</a:t>
            </a:r>
          </a:p>
        </p:txBody>
      </p:sp>
      <p:sp>
        <p:nvSpPr>
          <p:cNvPr id="63491" name="Rectangle 3"/>
          <p:cNvSpPr>
            <a:spLocks noGrp="1" noChangeArrowheads="1"/>
          </p:cNvSpPr>
          <p:nvPr>
            <p:ph type="body" idx="1"/>
          </p:nvPr>
        </p:nvSpPr>
        <p:spPr>
          <a:xfrm>
            <a:off x="323850" y="1371600"/>
            <a:ext cx="8424863" cy="5257800"/>
          </a:xfrm>
        </p:spPr>
        <p:txBody>
          <a:bodyPr/>
          <a:lstStyle/>
          <a:p>
            <a:r>
              <a:rPr lang="es-ES_tradnl" b="1"/>
              <a:t>Subconjuntos de números naturales</a:t>
            </a:r>
          </a:p>
          <a:p>
            <a:endParaRPr lang="es-ES_tradnl" b="1"/>
          </a:p>
          <a:p>
            <a:r>
              <a:rPr lang="es-ES_tradnl"/>
              <a:t>Subconjunto de los números naturales </a:t>
            </a:r>
            <a:r>
              <a:rPr lang="es-ES_tradnl" b="1" i="1"/>
              <a:t>múltiplos de cinco</a:t>
            </a:r>
          </a:p>
          <a:p>
            <a:endParaRPr lang="es-ES_tradnl" b="1" i="1"/>
          </a:p>
          <a:p>
            <a:pPr>
              <a:buFontTx/>
              <a:buNone/>
            </a:pPr>
            <a:r>
              <a:rPr lang="es-ES_tradnl" b="1" i="1"/>
              <a:t>Múltiplo (5) = {5, 10, 15, … 75,…720, ...} </a:t>
            </a:r>
          </a:p>
          <a:p>
            <a:pPr>
              <a:buFontTx/>
              <a:buNone/>
            </a:pPr>
            <a:endParaRPr lang="es-ES_tradnl" b="1" i="1"/>
          </a:p>
          <a:p>
            <a:pPr>
              <a:buFontTx/>
              <a:buNone/>
            </a:pPr>
            <a:r>
              <a:rPr lang="es-ES_tradnl" b="1" i="1"/>
              <a:t>(Son múltiplo de cinco si terminan en 0 ó 5)</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Large confetti"/>
          <p:cNvSpPr>
            <a:spLocks noGrp="1" noChangeArrowheads="1"/>
          </p:cNvSpPr>
          <p:nvPr>
            <p:ph type="title"/>
          </p:nvPr>
        </p:nvSpPr>
        <p:spPr/>
        <p:txBody>
          <a:bodyPr/>
          <a:lstStyle/>
          <a:p>
            <a:r>
              <a:rPr lang="es-ES_tradnl"/>
              <a:t>NUMEROS NATURALES</a:t>
            </a:r>
          </a:p>
        </p:txBody>
      </p:sp>
      <p:sp>
        <p:nvSpPr>
          <p:cNvPr id="64515" name="Rectangle 3"/>
          <p:cNvSpPr>
            <a:spLocks noGrp="1" noChangeArrowheads="1"/>
          </p:cNvSpPr>
          <p:nvPr>
            <p:ph type="body" idx="1"/>
          </p:nvPr>
        </p:nvSpPr>
        <p:spPr>
          <a:xfrm>
            <a:off x="323850" y="1371600"/>
            <a:ext cx="8424863" cy="5257800"/>
          </a:xfrm>
        </p:spPr>
        <p:txBody>
          <a:bodyPr/>
          <a:lstStyle/>
          <a:p>
            <a:pPr>
              <a:lnSpc>
                <a:spcPct val="90000"/>
              </a:lnSpc>
            </a:pPr>
            <a:r>
              <a:rPr lang="es-ES_tradnl" b="1"/>
              <a:t>Subconjuntos de números naturales</a:t>
            </a:r>
          </a:p>
          <a:p>
            <a:pPr>
              <a:lnSpc>
                <a:spcPct val="90000"/>
              </a:lnSpc>
            </a:pPr>
            <a:endParaRPr lang="es-ES_tradnl" b="1"/>
          </a:p>
          <a:p>
            <a:pPr>
              <a:lnSpc>
                <a:spcPct val="90000"/>
              </a:lnSpc>
            </a:pPr>
            <a:r>
              <a:rPr lang="es-ES_tradnl"/>
              <a:t>Subconjunto de los números naturales </a:t>
            </a:r>
            <a:r>
              <a:rPr lang="es-ES_tradnl" b="1" i="1"/>
              <a:t>múltiplos de siete</a:t>
            </a:r>
          </a:p>
          <a:p>
            <a:pPr>
              <a:lnSpc>
                <a:spcPct val="90000"/>
              </a:lnSpc>
            </a:pPr>
            <a:endParaRPr lang="es-ES_tradnl" b="1" i="1"/>
          </a:p>
          <a:p>
            <a:pPr>
              <a:lnSpc>
                <a:spcPct val="90000"/>
              </a:lnSpc>
              <a:buFontTx/>
              <a:buNone/>
            </a:pPr>
            <a:r>
              <a:rPr lang="es-ES_tradnl" b="1" i="1"/>
              <a:t>Múltiplo (7) = {7, 14, 21, … 175,…714, ...} </a:t>
            </a:r>
          </a:p>
          <a:p>
            <a:pPr>
              <a:lnSpc>
                <a:spcPct val="90000"/>
              </a:lnSpc>
              <a:buFontTx/>
              <a:buNone/>
            </a:pPr>
            <a:endParaRPr lang="es-ES_tradnl" b="1" i="1"/>
          </a:p>
          <a:p>
            <a:pPr>
              <a:lnSpc>
                <a:spcPct val="90000"/>
              </a:lnSpc>
              <a:buFontTx/>
              <a:buNone/>
            </a:pPr>
            <a:r>
              <a:rPr lang="es-ES_tradnl" b="1" i="1"/>
              <a:t>(Son múltiplo de siete si la diferencia entre las decenas de un número y el duplo de sus unidades es 0 o un número divisible entre 7)</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Large confetti"/>
          <p:cNvSpPr>
            <a:spLocks noGrp="1" noChangeArrowheads="1"/>
          </p:cNvSpPr>
          <p:nvPr>
            <p:ph type="title"/>
          </p:nvPr>
        </p:nvSpPr>
        <p:spPr/>
        <p:txBody>
          <a:bodyPr/>
          <a:lstStyle/>
          <a:p>
            <a:r>
              <a:rPr lang="es-ES_tradnl"/>
              <a:t>NUMEROS NATURALES</a:t>
            </a:r>
          </a:p>
        </p:txBody>
      </p:sp>
      <p:sp>
        <p:nvSpPr>
          <p:cNvPr id="65539" name="Rectangle 3"/>
          <p:cNvSpPr>
            <a:spLocks noGrp="1" noChangeArrowheads="1"/>
          </p:cNvSpPr>
          <p:nvPr>
            <p:ph type="body" idx="1"/>
          </p:nvPr>
        </p:nvSpPr>
        <p:spPr>
          <a:xfrm>
            <a:off x="323850" y="1371600"/>
            <a:ext cx="8424863" cy="5257800"/>
          </a:xfrm>
        </p:spPr>
        <p:txBody>
          <a:bodyPr/>
          <a:lstStyle/>
          <a:p>
            <a:pPr>
              <a:lnSpc>
                <a:spcPct val="90000"/>
              </a:lnSpc>
            </a:pPr>
            <a:r>
              <a:rPr lang="es-ES_tradnl" b="1"/>
              <a:t>Subconjuntos de números naturales</a:t>
            </a:r>
          </a:p>
          <a:p>
            <a:pPr>
              <a:lnSpc>
                <a:spcPct val="90000"/>
              </a:lnSpc>
            </a:pPr>
            <a:endParaRPr lang="es-ES_tradnl" b="1"/>
          </a:p>
          <a:p>
            <a:pPr>
              <a:lnSpc>
                <a:spcPct val="90000"/>
              </a:lnSpc>
            </a:pPr>
            <a:r>
              <a:rPr lang="es-ES_tradnl"/>
              <a:t>Subconjunto de los números naturales </a:t>
            </a:r>
            <a:r>
              <a:rPr lang="es-ES_tradnl" b="1" i="1"/>
              <a:t>múltiplos de once</a:t>
            </a:r>
          </a:p>
          <a:p>
            <a:pPr>
              <a:lnSpc>
                <a:spcPct val="90000"/>
              </a:lnSpc>
            </a:pPr>
            <a:endParaRPr lang="es-ES_tradnl" b="1" i="1"/>
          </a:p>
          <a:p>
            <a:pPr>
              <a:lnSpc>
                <a:spcPct val="90000"/>
              </a:lnSpc>
              <a:buFontTx/>
              <a:buNone/>
            </a:pPr>
            <a:r>
              <a:rPr lang="es-ES_tradnl" b="1" i="1"/>
              <a:t>Múltiplo (11) = {11, 22, 44, … 275,…1122, ...} </a:t>
            </a:r>
          </a:p>
          <a:p>
            <a:pPr>
              <a:lnSpc>
                <a:spcPct val="90000"/>
              </a:lnSpc>
              <a:buFontTx/>
              <a:buNone/>
            </a:pPr>
            <a:endParaRPr lang="es-ES_tradnl" b="1" i="1"/>
          </a:p>
          <a:p>
            <a:pPr>
              <a:lnSpc>
                <a:spcPct val="90000"/>
              </a:lnSpc>
              <a:buFontTx/>
              <a:buNone/>
            </a:pPr>
            <a:r>
              <a:rPr lang="es-ES_tradnl" b="1" i="1"/>
              <a:t>(Son múltiplo de once si la diferencia de la suma de los digitos de rango par e impar de un número es 0 o múltiplo de 11)</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Large confetti"/>
          <p:cNvSpPr>
            <a:spLocks noGrp="1" noChangeArrowheads="1"/>
          </p:cNvSpPr>
          <p:nvPr>
            <p:ph type="title"/>
          </p:nvPr>
        </p:nvSpPr>
        <p:spPr/>
        <p:txBody>
          <a:bodyPr/>
          <a:lstStyle/>
          <a:p>
            <a:r>
              <a:rPr lang="es-ES_tradnl"/>
              <a:t>NUMEROS NATURALES</a:t>
            </a:r>
          </a:p>
        </p:txBody>
      </p:sp>
      <p:sp>
        <p:nvSpPr>
          <p:cNvPr id="84995" name="Rectangle 3"/>
          <p:cNvSpPr>
            <a:spLocks noGrp="1" noChangeArrowheads="1"/>
          </p:cNvSpPr>
          <p:nvPr>
            <p:ph type="body" idx="1"/>
          </p:nvPr>
        </p:nvSpPr>
        <p:spPr>
          <a:xfrm>
            <a:off x="685800" y="1371600"/>
            <a:ext cx="5399088" cy="5257800"/>
          </a:xfrm>
        </p:spPr>
        <p:txBody>
          <a:bodyPr/>
          <a:lstStyle/>
          <a:p>
            <a:pPr marL="609600" indent="-609600">
              <a:lnSpc>
                <a:spcPct val="90000"/>
              </a:lnSpc>
            </a:pPr>
            <a:r>
              <a:rPr lang="es-ES_tradnl" b="1"/>
              <a:t>Obtención de los divisores de un número</a:t>
            </a:r>
          </a:p>
          <a:p>
            <a:pPr marL="609600" indent="-609600">
              <a:lnSpc>
                <a:spcPct val="90000"/>
              </a:lnSpc>
              <a:buFontTx/>
              <a:buNone/>
            </a:pPr>
            <a:r>
              <a:rPr lang="es-ES_tradnl"/>
              <a:t>Para hallar los divisores de un número </a:t>
            </a:r>
            <a:r>
              <a:rPr lang="es-ES_tradnl" b="1" i="1"/>
              <a:t>n</a:t>
            </a:r>
            <a:r>
              <a:rPr lang="es-ES_tradnl"/>
              <a:t>, lo iremos dividiendo sucesivamente entre 1, 2, 3,..., n. Aquellos números para los que la división sea </a:t>
            </a:r>
            <a:r>
              <a:rPr lang="es-ES_tradnl" b="1" i="1"/>
              <a:t>exacta</a:t>
            </a:r>
            <a:r>
              <a:rPr lang="es-ES_tradnl"/>
              <a:t>, serán los divisores de </a:t>
            </a:r>
            <a:r>
              <a:rPr lang="es-ES_tradnl" b="1" i="1"/>
              <a:t>n</a:t>
            </a:r>
            <a:r>
              <a:rPr lang="es-ES_tradnl"/>
              <a:t>.</a:t>
            </a:r>
          </a:p>
          <a:p>
            <a:pPr marL="609600" indent="-609600">
              <a:lnSpc>
                <a:spcPct val="90000"/>
              </a:lnSpc>
              <a:buFontTx/>
              <a:buNone/>
            </a:pPr>
            <a:endParaRPr lang="es-ES_tradnl"/>
          </a:p>
          <a:p>
            <a:pPr marL="609600" indent="-609600">
              <a:lnSpc>
                <a:spcPct val="90000"/>
              </a:lnSpc>
              <a:buFontTx/>
              <a:buNone/>
            </a:pPr>
            <a:r>
              <a:rPr lang="es-ES_tradnl"/>
              <a:t>63 = 1, 3, 7, 9, 21, 63</a:t>
            </a:r>
          </a:p>
        </p:txBody>
      </p:sp>
      <p:pic>
        <p:nvPicPr>
          <p:cNvPr id="84997" name="Picture 5"/>
          <p:cNvPicPr>
            <a:picLocks noChangeAspect="1" noChangeArrowheads="1"/>
          </p:cNvPicPr>
          <p:nvPr/>
        </p:nvPicPr>
        <p:blipFill>
          <a:blip r:embed="rId2" cstate="print"/>
          <a:srcRect/>
          <a:stretch>
            <a:fillRect/>
          </a:stretch>
        </p:blipFill>
        <p:spPr bwMode="auto">
          <a:xfrm>
            <a:off x="6011863" y="2060575"/>
            <a:ext cx="2917825" cy="381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Large confetti"/>
          <p:cNvSpPr>
            <a:spLocks noGrp="1" noChangeArrowheads="1"/>
          </p:cNvSpPr>
          <p:nvPr>
            <p:ph type="title"/>
          </p:nvPr>
        </p:nvSpPr>
        <p:spPr/>
        <p:txBody>
          <a:bodyPr/>
          <a:lstStyle/>
          <a:p>
            <a:r>
              <a:rPr lang="es-ES_tradnl"/>
              <a:t>NUMEROS NATURALES</a:t>
            </a:r>
          </a:p>
        </p:txBody>
      </p:sp>
      <p:sp>
        <p:nvSpPr>
          <p:cNvPr id="86019" name="Rectangle 3"/>
          <p:cNvSpPr>
            <a:spLocks noGrp="1" noChangeArrowheads="1"/>
          </p:cNvSpPr>
          <p:nvPr>
            <p:ph type="body" idx="1"/>
          </p:nvPr>
        </p:nvSpPr>
        <p:spPr/>
        <p:txBody>
          <a:bodyPr/>
          <a:lstStyle/>
          <a:p>
            <a:pPr marL="609600" indent="-609600"/>
            <a:r>
              <a:rPr lang="es-ES_tradnl" b="1"/>
              <a:t>Obtención de los divisores de un número</a:t>
            </a:r>
          </a:p>
          <a:p>
            <a:pPr marL="609600" indent="-609600">
              <a:buFontTx/>
              <a:buNone/>
            </a:pPr>
            <a:r>
              <a:rPr lang="es-ES_tradnl"/>
              <a:t>Obtener los divisores de:</a:t>
            </a:r>
          </a:p>
        </p:txBody>
      </p:sp>
      <p:sp>
        <p:nvSpPr>
          <p:cNvPr id="86020" name="Text Box 4"/>
          <p:cNvSpPr txBox="1">
            <a:spLocks noChangeArrowheads="1"/>
          </p:cNvSpPr>
          <p:nvPr/>
        </p:nvSpPr>
        <p:spPr bwMode="auto">
          <a:xfrm>
            <a:off x="539750" y="3141663"/>
            <a:ext cx="3600450" cy="3292475"/>
          </a:xfrm>
          <a:prstGeom prst="rect">
            <a:avLst/>
          </a:prstGeom>
          <a:noFill/>
          <a:ln w="9525">
            <a:noFill/>
            <a:miter lim="800000"/>
            <a:headEnd/>
            <a:tailEnd/>
          </a:ln>
          <a:effectLst/>
        </p:spPr>
        <p:txBody>
          <a:bodyPr>
            <a:spAutoFit/>
          </a:bodyPr>
          <a:lstStyle/>
          <a:p>
            <a:pPr>
              <a:spcBef>
                <a:spcPct val="50000"/>
              </a:spcBef>
            </a:pPr>
            <a:r>
              <a:rPr lang="es-ES_tradnl" sz="3000" b="0" i="0"/>
              <a:t>45 =</a:t>
            </a:r>
          </a:p>
          <a:p>
            <a:pPr>
              <a:spcBef>
                <a:spcPct val="50000"/>
              </a:spcBef>
            </a:pPr>
            <a:endParaRPr lang="es-ES_tradnl" sz="3000" b="0" i="0"/>
          </a:p>
          <a:p>
            <a:pPr>
              <a:spcBef>
                <a:spcPct val="50000"/>
              </a:spcBef>
            </a:pPr>
            <a:r>
              <a:rPr lang="es-ES_tradnl" sz="3000" b="0" i="0"/>
              <a:t>34 =</a:t>
            </a:r>
          </a:p>
          <a:p>
            <a:pPr>
              <a:spcBef>
                <a:spcPct val="50000"/>
              </a:spcBef>
            </a:pPr>
            <a:endParaRPr lang="es-ES_tradnl" sz="3000" b="0" i="0"/>
          </a:p>
          <a:p>
            <a:pPr>
              <a:spcBef>
                <a:spcPct val="50000"/>
              </a:spcBef>
            </a:pPr>
            <a:r>
              <a:rPr lang="es-ES_tradnl" sz="3000" b="0" i="0"/>
              <a:t>94 =</a:t>
            </a:r>
          </a:p>
        </p:txBody>
      </p:sp>
      <p:sp>
        <p:nvSpPr>
          <p:cNvPr id="86021" name="Text Box 5"/>
          <p:cNvSpPr txBox="1">
            <a:spLocks noChangeArrowheads="1"/>
          </p:cNvSpPr>
          <p:nvPr/>
        </p:nvSpPr>
        <p:spPr bwMode="auto">
          <a:xfrm>
            <a:off x="4572000" y="3141663"/>
            <a:ext cx="3600450" cy="3292475"/>
          </a:xfrm>
          <a:prstGeom prst="rect">
            <a:avLst/>
          </a:prstGeom>
          <a:noFill/>
          <a:ln w="9525">
            <a:noFill/>
            <a:miter lim="800000"/>
            <a:headEnd/>
            <a:tailEnd/>
          </a:ln>
          <a:effectLst/>
        </p:spPr>
        <p:txBody>
          <a:bodyPr>
            <a:spAutoFit/>
          </a:bodyPr>
          <a:lstStyle/>
          <a:p>
            <a:pPr>
              <a:spcBef>
                <a:spcPct val="50000"/>
              </a:spcBef>
            </a:pPr>
            <a:r>
              <a:rPr lang="es-ES_tradnl" sz="3000" b="0" i="0"/>
              <a:t>76 =</a:t>
            </a:r>
          </a:p>
          <a:p>
            <a:pPr>
              <a:spcBef>
                <a:spcPct val="50000"/>
              </a:spcBef>
            </a:pPr>
            <a:endParaRPr lang="es-ES_tradnl" sz="3000" b="0" i="0"/>
          </a:p>
          <a:p>
            <a:pPr>
              <a:spcBef>
                <a:spcPct val="50000"/>
              </a:spcBef>
            </a:pPr>
            <a:r>
              <a:rPr lang="es-ES_tradnl" sz="3000" b="0" i="0"/>
              <a:t>15 =</a:t>
            </a:r>
          </a:p>
          <a:p>
            <a:pPr>
              <a:spcBef>
                <a:spcPct val="50000"/>
              </a:spcBef>
            </a:pPr>
            <a:endParaRPr lang="es-ES_tradnl" sz="3000" b="0" i="0"/>
          </a:p>
          <a:p>
            <a:pPr>
              <a:spcBef>
                <a:spcPct val="50000"/>
              </a:spcBef>
            </a:pPr>
            <a:r>
              <a:rPr lang="es-ES_tradnl" sz="3000" b="0" i="0"/>
              <a:t>125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descr="Large confetti"/>
          <p:cNvSpPr>
            <a:spLocks noGrp="1" noChangeArrowheads="1"/>
          </p:cNvSpPr>
          <p:nvPr>
            <p:ph type="title"/>
          </p:nvPr>
        </p:nvSpPr>
        <p:spPr/>
        <p:txBody>
          <a:bodyPr/>
          <a:lstStyle/>
          <a:p>
            <a:r>
              <a:rPr lang="es-ES_tradnl"/>
              <a:t>NUMEROS NATURALES</a:t>
            </a:r>
          </a:p>
        </p:txBody>
      </p:sp>
      <p:sp>
        <p:nvSpPr>
          <p:cNvPr id="66563" name="Rectangle 3"/>
          <p:cNvSpPr>
            <a:spLocks noGrp="1" noChangeArrowheads="1"/>
          </p:cNvSpPr>
          <p:nvPr>
            <p:ph type="body" idx="1"/>
          </p:nvPr>
        </p:nvSpPr>
        <p:spPr>
          <a:xfrm>
            <a:off x="323850" y="1371600"/>
            <a:ext cx="8424863" cy="5257800"/>
          </a:xfrm>
        </p:spPr>
        <p:txBody>
          <a:bodyPr/>
          <a:lstStyle/>
          <a:p>
            <a:r>
              <a:rPr lang="es-ES_tradnl" b="1"/>
              <a:t>Subconjuntos de números Primos</a:t>
            </a:r>
          </a:p>
          <a:p>
            <a:endParaRPr lang="es-ES_tradnl" b="1"/>
          </a:p>
          <a:p>
            <a:r>
              <a:rPr lang="es-ES_tradnl"/>
              <a:t>El conjunto de los </a:t>
            </a:r>
            <a:r>
              <a:rPr lang="es-ES_tradnl" b="1"/>
              <a:t>números primos</a:t>
            </a:r>
            <a:r>
              <a:rPr lang="es-ES_tradnl"/>
              <a:t> es un subconjunto de los números naturales que engloba a todos los elementos de este conjunto mayores que 1 que son divisibles únicamente por sí mismos y por la unidad.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descr="Large confetti"/>
          <p:cNvSpPr>
            <a:spLocks noGrp="1" noChangeArrowheads="1"/>
          </p:cNvSpPr>
          <p:nvPr>
            <p:ph type="title"/>
          </p:nvPr>
        </p:nvSpPr>
        <p:spPr/>
        <p:txBody>
          <a:bodyPr/>
          <a:lstStyle/>
          <a:p>
            <a:r>
              <a:rPr lang="es-ES_tradnl"/>
              <a:t>NUMEROS NATURALES</a:t>
            </a:r>
          </a:p>
        </p:txBody>
      </p:sp>
      <p:sp>
        <p:nvSpPr>
          <p:cNvPr id="67587" name="Rectangle 3"/>
          <p:cNvSpPr>
            <a:spLocks noGrp="1" noChangeArrowheads="1"/>
          </p:cNvSpPr>
          <p:nvPr>
            <p:ph type="body" idx="1"/>
          </p:nvPr>
        </p:nvSpPr>
        <p:spPr>
          <a:xfrm>
            <a:off x="323850" y="1371600"/>
            <a:ext cx="8424863" cy="5257800"/>
          </a:xfrm>
        </p:spPr>
        <p:txBody>
          <a:bodyPr/>
          <a:lstStyle/>
          <a:p>
            <a:r>
              <a:rPr lang="es-ES_tradnl" b="1"/>
              <a:t>Subconjuntos de números Primos</a:t>
            </a:r>
          </a:p>
          <a:p>
            <a:endParaRPr lang="es-ES_tradnl" b="1"/>
          </a:p>
          <a:p>
            <a:r>
              <a:rPr lang="es-ES_tradnl"/>
              <a:t>Un procedimiento empleado para hallar todos los números primos menores que un entero dado es el de la </a:t>
            </a:r>
            <a:r>
              <a:rPr lang="es-ES_tradnl">
                <a:hlinkClick r:id="rId2" tooltip="Criba de Eratóstenes"/>
              </a:rPr>
              <a:t>criba de Eratóstenes</a:t>
            </a:r>
            <a:r>
              <a:rPr lang="es-ES_tradnl"/>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Large confetti"/>
          <p:cNvSpPr>
            <a:spLocks noGrp="1" noChangeArrowheads="1"/>
          </p:cNvSpPr>
          <p:nvPr>
            <p:ph type="title"/>
          </p:nvPr>
        </p:nvSpPr>
        <p:spPr/>
        <p:txBody>
          <a:bodyPr/>
          <a:lstStyle/>
          <a:p>
            <a:r>
              <a:rPr lang="es-ES_tradnl"/>
              <a:t>NUMEROS NATURALES</a:t>
            </a:r>
          </a:p>
        </p:txBody>
      </p:sp>
      <p:sp>
        <p:nvSpPr>
          <p:cNvPr id="68611" name="Rectangle 3"/>
          <p:cNvSpPr>
            <a:spLocks noGrp="1" noChangeArrowheads="1"/>
          </p:cNvSpPr>
          <p:nvPr>
            <p:ph type="body" idx="1"/>
          </p:nvPr>
        </p:nvSpPr>
        <p:spPr>
          <a:xfrm>
            <a:off x="323850" y="1371600"/>
            <a:ext cx="8424863" cy="5257800"/>
          </a:xfrm>
        </p:spPr>
        <p:txBody>
          <a:bodyPr/>
          <a:lstStyle/>
          <a:p>
            <a:r>
              <a:rPr lang="es-ES_tradnl" b="1"/>
              <a:t>Obtención de números Primos método: Criva de Eratóstenes</a:t>
            </a:r>
          </a:p>
          <a:p>
            <a:r>
              <a:rPr lang="es-ES_tradnl"/>
              <a:t>Determinemos, mediante este procedimiento, la lista de los números primos menores de 20.</a:t>
            </a:r>
          </a:p>
          <a:p>
            <a:pPr>
              <a:buFontTx/>
              <a:buNone/>
            </a:pPr>
            <a:r>
              <a:rPr lang="es-ES_tradnl" i="1"/>
              <a:t>Primer paso</a:t>
            </a:r>
            <a:r>
              <a:rPr lang="es-ES_tradnl"/>
              <a:t>: Escribamos la lista de los números naturales comprendidos entre 2 y 20. </a:t>
            </a:r>
          </a:p>
        </p:txBody>
      </p:sp>
      <p:pic>
        <p:nvPicPr>
          <p:cNvPr id="68612" name="Picture 4"/>
          <p:cNvPicPr>
            <a:picLocks noChangeAspect="1" noChangeArrowheads="1"/>
          </p:cNvPicPr>
          <p:nvPr/>
        </p:nvPicPr>
        <p:blipFill>
          <a:blip r:embed="rId2" cstate="print"/>
          <a:srcRect/>
          <a:stretch>
            <a:fillRect/>
          </a:stretch>
        </p:blipFill>
        <p:spPr bwMode="auto">
          <a:xfrm>
            <a:off x="755650" y="4797425"/>
            <a:ext cx="7488238" cy="703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Large confetti"/>
          <p:cNvSpPr>
            <a:spLocks noGrp="1" noChangeArrowheads="1"/>
          </p:cNvSpPr>
          <p:nvPr>
            <p:ph type="title"/>
          </p:nvPr>
        </p:nvSpPr>
        <p:spPr/>
        <p:txBody>
          <a:bodyPr/>
          <a:lstStyle/>
          <a:p>
            <a:r>
              <a:rPr lang="es-ES_tradnl"/>
              <a:t>NUMEROS NATURALES</a:t>
            </a:r>
          </a:p>
        </p:txBody>
      </p:sp>
      <p:sp>
        <p:nvSpPr>
          <p:cNvPr id="134147" name="Rectangle 3"/>
          <p:cNvSpPr>
            <a:spLocks noGrp="1" noChangeArrowheads="1"/>
          </p:cNvSpPr>
          <p:nvPr>
            <p:ph type="body" idx="1"/>
          </p:nvPr>
        </p:nvSpPr>
        <p:spPr/>
        <p:txBody>
          <a:bodyPr/>
          <a:lstStyle/>
          <a:p>
            <a:r>
              <a:rPr lang="es-ES_tradnl"/>
              <a:t>Así:</a:t>
            </a:r>
          </a:p>
          <a:p>
            <a:pPr>
              <a:buFontTx/>
              <a:buNone/>
            </a:pPr>
            <a:endParaRPr lang="es-ES_tradnl"/>
          </a:p>
        </p:txBody>
      </p:sp>
      <p:pic>
        <p:nvPicPr>
          <p:cNvPr id="134149" name="Picture 5"/>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539750" y="2276475"/>
            <a:ext cx="7777163" cy="2878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Large confetti"/>
          <p:cNvSpPr>
            <a:spLocks noGrp="1" noChangeArrowheads="1"/>
          </p:cNvSpPr>
          <p:nvPr>
            <p:ph type="title"/>
          </p:nvPr>
        </p:nvSpPr>
        <p:spPr/>
        <p:txBody>
          <a:bodyPr/>
          <a:lstStyle/>
          <a:p>
            <a:r>
              <a:rPr lang="es-ES_tradnl"/>
              <a:t>NUMEROS NATURALES</a:t>
            </a:r>
          </a:p>
        </p:txBody>
      </p:sp>
      <p:sp>
        <p:nvSpPr>
          <p:cNvPr id="69635" name="Rectangle 3"/>
          <p:cNvSpPr>
            <a:spLocks noGrp="1" noChangeArrowheads="1"/>
          </p:cNvSpPr>
          <p:nvPr>
            <p:ph type="body" idx="1"/>
          </p:nvPr>
        </p:nvSpPr>
        <p:spPr>
          <a:xfrm>
            <a:off x="323850" y="1371600"/>
            <a:ext cx="8424863" cy="5257800"/>
          </a:xfrm>
        </p:spPr>
        <p:txBody>
          <a:bodyPr/>
          <a:lstStyle/>
          <a:p>
            <a:r>
              <a:rPr lang="es-ES_tradnl" b="1"/>
              <a:t>Obtención de números Primos método: Criva de Eratóstenes</a:t>
            </a:r>
          </a:p>
          <a:p>
            <a:pPr>
              <a:buFontTx/>
              <a:buNone/>
            </a:pPr>
            <a:r>
              <a:rPr lang="es-ES_tradnl" i="1"/>
              <a:t>Segundo paso</a:t>
            </a:r>
            <a:r>
              <a:rPr lang="es-ES_tradnl"/>
              <a:t>: Marcamos el primer número, no rayado ni marcado, como número primo. </a:t>
            </a:r>
          </a:p>
          <a:p>
            <a:pPr>
              <a:buFontTx/>
              <a:buNone/>
            </a:pPr>
            <a:endParaRPr lang="es-ES_tradnl"/>
          </a:p>
          <a:p>
            <a:pPr>
              <a:buFontTx/>
              <a:buNone/>
            </a:pPr>
            <a:endParaRPr lang="es-ES_tradnl" sz="2000" i="1"/>
          </a:p>
          <a:p>
            <a:pPr>
              <a:buFontTx/>
              <a:buNone/>
            </a:pPr>
            <a:r>
              <a:rPr lang="es-ES_tradnl" i="1"/>
              <a:t>Tercer paso</a:t>
            </a:r>
            <a:r>
              <a:rPr lang="es-ES_tradnl"/>
              <a:t>: Tachamos todos los múltiplos del número que acabamos de marcar como primo </a:t>
            </a:r>
          </a:p>
        </p:txBody>
      </p:sp>
      <p:pic>
        <p:nvPicPr>
          <p:cNvPr id="69637" name="Picture 5"/>
          <p:cNvPicPr>
            <a:picLocks noChangeAspect="1" noChangeArrowheads="1"/>
          </p:cNvPicPr>
          <p:nvPr/>
        </p:nvPicPr>
        <p:blipFill>
          <a:blip r:embed="rId2" cstate="print"/>
          <a:srcRect/>
          <a:stretch>
            <a:fillRect/>
          </a:stretch>
        </p:blipFill>
        <p:spPr bwMode="auto">
          <a:xfrm>
            <a:off x="539750" y="3573463"/>
            <a:ext cx="7704138" cy="674687"/>
          </a:xfrm>
          <a:prstGeom prst="rect">
            <a:avLst/>
          </a:prstGeom>
          <a:noFill/>
          <a:ln w="9525">
            <a:noFill/>
            <a:miter lim="800000"/>
            <a:headEnd/>
            <a:tailEnd/>
          </a:ln>
          <a:effectLst/>
        </p:spPr>
      </p:pic>
      <p:pic>
        <p:nvPicPr>
          <p:cNvPr id="69638" name="Picture 6"/>
          <p:cNvPicPr>
            <a:picLocks noChangeAspect="1" noChangeArrowheads="1"/>
          </p:cNvPicPr>
          <p:nvPr/>
        </p:nvPicPr>
        <p:blipFill>
          <a:blip r:embed="rId3" cstate="print"/>
          <a:srcRect/>
          <a:stretch>
            <a:fillRect/>
          </a:stretch>
        </p:blipFill>
        <p:spPr bwMode="auto">
          <a:xfrm>
            <a:off x="539750" y="5589588"/>
            <a:ext cx="7848600" cy="687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descr="Large confetti"/>
          <p:cNvSpPr>
            <a:spLocks noGrp="1" noChangeArrowheads="1"/>
          </p:cNvSpPr>
          <p:nvPr>
            <p:ph type="title"/>
          </p:nvPr>
        </p:nvSpPr>
        <p:spPr/>
        <p:txBody>
          <a:bodyPr/>
          <a:lstStyle/>
          <a:p>
            <a:r>
              <a:rPr lang="es-ES_tradnl"/>
              <a:t>NUMEROS NATURALES</a:t>
            </a:r>
          </a:p>
        </p:txBody>
      </p:sp>
      <p:sp>
        <p:nvSpPr>
          <p:cNvPr id="70659" name="Rectangle 3"/>
          <p:cNvSpPr>
            <a:spLocks noGrp="1" noChangeArrowheads="1"/>
          </p:cNvSpPr>
          <p:nvPr>
            <p:ph type="body" idx="1"/>
          </p:nvPr>
        </p:nvSpPr>
        <p:spPr>
          <a:xfrm>
            <a:off x="323850" y="1371600"/>
            <a:ext cx="8424863" cy="5257800"/>
          </a:xfrm>
        </p:spPr>
        <p:txBody>
          <a:bodyPr/>
          <a:lstStyle/>
          <a:p>
            <a:r>
              <a:rPr lang="es-ES_tradnl" b="1"/>
              <a:t>Obtención de números Primos método: Criva de Eratóstenes</a:t>
            </a:r>
          </a:p>
          <a:p>
            <a:pPr>
              <a:buFontTx/>
              <a:buNone/>
            </a:pPr>
            <a:r>
              <a:rPr lang="es-ES_tradnl" i="1"/>
              <a:t>Cuarto paso</a:t>
            </a:r>
            <a:r>
              <a:rPr lang="es-ES_tradnl"/>
              <a:t>: Si el cuadrado del primer número que no ha sido rayado ni marcado es inferior a 20, entonces repetimos el segundo paso. Si no, el algoritmo termina, y todos los enteros no tachados son declarados primos </a:t>
            </a:r>
          </a:p>
          <a:p>
            <a:pPr>
              <a:buFontTx/>
              <a:buNone/>
            </a:pPr>
            <a:r>
              <a:rPr lang="es-ES_tradnl"/>
              <a:t>Como 3² = 9 &lt; 20, volvemos al segundo paso:</a:t>
            </a:r>
          </a:p>
        </p:txBody>
      </p:sp>
      <p:pic>
        <p:nvPicPr>
          <p:cNvPr id="70662" name="Picture 6"/>
          <p:cNvPicPr>
            <a:picLocks noChangeAspect="1" noChangeArrowheads="1"/>
          </p:cNvPicPr>
          <p:nvPr/>
        </p:nvPicPr>
        <p:blipFill>
          <a:blip r:embed="rId2" cstate="print"/>
          <a:srcRect/>
          <a:stretch>
            <a:fillRect/>
          </a:stretch>
        </p:blipFill>
        <p:spPr bwMode="auto">
          <a:xfrm>
            <a:off x="395288" y="5589588"/>
            <a:ext cx="7993062" cy="744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Large confetti"/>
          <p:cNvSpPr>
            <a:spLocks noGrp="1" noChangeArrowheads="1"/>
          </p:cNvSpPr>
          <p:nvPr>
            <p:ph type="title"/>
          </p:nvPr>
        </p:nvSpPr>
        <p:spPr/>
        <p:txBody>
          <a:bodyPr/>
          <a:lstStyle/>
          <a:p>
            <a:r>
              <a:rPr lang="es-ES_tradnl"/>
              <a:t>NUMEROS NATURALES</a:t>
            </a:r>
          </a:p>
        </p:txBody>
      </p:sp>
      <p:sp>
        <p:nvSpPr>
          <p:cNvPr id="71683" name="Rectangle 3"/>
          <p:cNvSpPr>
            <a:spLocks noGrp="1" noChangeArrowheads="1"/>
          </p:cNvSpPr>
          <p:nvPr>
            <p:ph type="body" idx="1"/>
          </p:nvPr>
        </p:nvSpPr>
        <p:spPr>
          <a:xfrm>
            <a:off x="323850" y="1371600"/>
            <a:ext cx="8424863" cy="5257800"/>
          </a:xfrm>
        </p:spPr>
        <p:txBody>
          <a:bodyPr/>
          <a:lstStyle/>
          <a:p>
            <a:r>
              <a:rPr lang="es-ES_tradnl" b="1"/>
              <a:t>Obtención de números Primos método: Criva de Eratóstenes</a:t>
            </a:r>
          </a:p>
          <a:p>
            <a:r>
              <a:rPr lang="es-ES_tradnl"/>
              <a:t>En el cuarto paso, el primer número que no ha sido tachado ni marcado es 5. Como su cuadrado es mayor que 20, el algoritmo termina y consideraremos primos todos los números que no han sido tachados.</a:t>
            </a:r>
          </a:p>
          <a:p>
            <a:r>
              <a:rPr lang="es-ES_tradnl"/>
              <a:t>Resultado: Los números primos comprendidos entre 2 y 20 son: </a:t>
            </a:r>
            <a:r>
              <a:rPr lang="es-ES_tradnl" b="1"/>
              <a:t>2, 3, 5, 7, 11, 13, 17, 19</a:t>
            </a:r>
            <a:r>
              <a:rPr lang="es-ES_tradnl"/>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p:txBody>
          <a:bodyPr/>
          <a:lstStyle/>
          <a:p>
            <a:r>
              <a:rPr lang="es-ES_tradnl"/>
              <a:t>NUMEROS NATURALES</a:t>
            </a:r>
          </a:p>
        </p:txBody>
      </p:sp>
      <p:sp>
        <p:nvSpPr>
          <p:cNvPr id="38915" name="Rectangle 3"/>
          <p:cNvSpPr>
            <a:spLocks noGrp="1" noChangeArrowheads="1"/>
          </p:cNvSpPr>
          <p:nvPr>
            <p:ph type="body" idx="1"/>
          </p:nvPr>
        </p:nvSpPr>
        <p:spPr>
          <a:xfrm>
            <a:off x="6588125" y="1371600"/>
            <a:ext cx="647700" cy="5257800"/>
          </a:xfrm>
        </p:spPr>
        <p:txBody>
          <a:bodyPr/>
          <a:lstStyle/>
          <a:p>
            <a:pPr algn="r">
              <a:buFontTx/>
              <a:buNone/>
            </a:pPr>
            <a:r>
              <a:rPr lang="es-ES_tradnl"/>
              <a:t>2</a:t>
            </a:r>
          </a:p>
          <a:p>
            <a:pPr algn="r">
              <a:buFontTx/>
              <a:buNone/>
            </a:pPr>
            <a:r>
              <a:rPr lang="es-ES_tradnl"/>
              <a:t>3</a:t>
            </a:r>
          </a:p>
          <a:p>
            <a:pPr algn="r">
              <a:buFontTx/>
              <a:buNone/>
            </a:pPr>
            <a:r>
              <a:rPr lang="es-ES_tradnl"/>
              <a:t>5</a:t>
            </a:r>
          </a:p>
          <a:p>
            <a:pPr algn="r">
              <a:buFontTx/>
              <a:buNone/>
            </a:pPr>
            <a:r>
              <a:rPr lang="es-ES_tradnl"/>
              <a:t>7</a:t>
            </a:r>
          </a:p>
          <a:p>
            <a:pPr algn="r">
              <a:buFontTx/>
              <a:buNone/>
            </a:pPr>
            <a:r>
              <a:rPr lang="es-ES_tradnl"/>
              <a:t>11</a:t>
            </a:r>
          </a:p>
          <a:p>
            <a:pPr algn="r">
              <a:buFontTx/>
              <a:buNone/>
            </a:pPr>
            <a:r>
              <a:rPr lang="es-ES_tradnl"/>
              <a:t>13</a:t>
            </a:r>
          </a:p>
          <a:p>
            <a:pPr algn="r">
              <a:buFontTx/>
              <a:buNone/>
            </a:pPr>
            <a:r>
              <a:rPr lang="es-ES_tradnl"/>
              <a:t>17</a:t>
            </a:r>
          </a:p>
          <a:p>
            <a:pPr algn="r">
              <a:buFontTx/>
              <a:buNone/>
            </a:pPr>
            <a:r>
              <a:rPr lang="es-ES_tradnl"/>
              <a:t>19</a:t>
            </a:r>
          </a:p>
          <a:p>
            <a:pPr algn="r">
              <a:buFontTx/>
              <a:buNone/>
            </a:pPr>
            <a:r>
              <a:rPr lang="es-ES_tradnl"/>
              <a:t>23</a:t>
            </a:r>
          </a:p>
        </p:txBody>
      </p:sp>
      <p:pic>
        <p:nvPicPr>
          <p:cNvPr id="38917" name="Picture 5" descr="Criba de Eratóstenes">
            <a:hlinkClick r:id="rId2" tooltip="Criba de Eratóstenes"/>
          </p:cNvPr>
          <p:cNvPicPr>
            <a:picLocks noChangeAspect="1" noChangeArrowheads="1" noCrop="1"/>
          </p:cNvPicPr>
          <p:nvPr/>
        </p:nvPicPr>
        <p:blipFill>
          <a:blip r:embed="rId3" cstate="print"/>
          <a:srcRect/>
          <a:stretch>
            <a:fillRect/>
          </a:stretch>
        </p:blipFill>
        <p:spPr bwMode="auto">
          <a:xfrm>
            <a:off x="107950" y="1341438"/>
            <a:ext cx="6419850" cy="5324475"/>
          </a:xfrm>
          <a:prstGeom prst="rect">
            <a:avLst/>
          </a:prstGeom>
          <a:noFill/>
        </p:spPr>
      </p:pic>
      <p:sp>
        <p:nvSpPr>
          <p:cNvPr id="38918" name="Rectangle 6"/>
          <p:cNvSpPr>
            <a:spLocks noChangeArrowheads="1"/>
          </p:cNvSpPr>
          <p:nvPr/>
        </p:nvSpPr>
        <p:spPr bwMode="auto">
          <a:xfrm>
            <a:off x="7524750" y="1371600"/>
            <a:ext cx="647700" cy="5257800"/>
          </a:xfrm>
          <a:prstGeom prst="rect">
            <a:avLst/>
          </a:prstGeom>
          <a:noFill/>
          <a:ln w="9525">
            <a:noFill/>
            <a:miter lim="800000"/>
            <a:headEnd/>
            <a:tailEnd/>
          </a:ln>
          <a:effectLst/>
        </p:spPr>
        <p:txBody>
          <a:bodyPr/>
          <a:lstStyle/>
          <a:p>
            <a:pPr marL="342900" indent="-342900">
              <a:spcBef>
                <a:spcPct val="20000"/>
              </a:spcBef>
              <a:buSzPct val="85000"/>
            </a:pPr>
            <a:r>
              <a:rPr lang="es-ES_tradnl" sz="3200" b="0" i="0"/>
              <a:t>29</a:t>
            </a:r>
          </a:p>
          <a:p>
            <a:pPr marL="342900" indent="-342900">
              <a:spcBef>
                <a:spcPct val="20000"/>
              </a:spcBef>
              <a:buSzPct val="85000"/>
            </a:pPr>
            <a:r>
              <a:rPr lang="es-ES_tradnl" sz="3200" b="0" i="0"/>
              <a:t>31</a:t>
            </a:r>
          </a:p>
          <a:p>
            <a:pPr marL="342900" indent="-342900">
              <a:spcBef>
                <a:spcPct val="20000"/>
              </a:spcBef>
              <a:buSzPct val="85000"/>
            </a:pPr>
            <a:r>
              <a:rPr lang="es-ES_tradnl" sz="3200" b="0" i="0"/>
              <a:t>37</a:t>
            </a:r>
          </a:p>
          <a:p>
            <a:pPr marL="342900" indent="-342900">
              <a:spcBef>
                <a:spcPct val="20000"/>
              </a:spcBef>
              <a:buSzPct val="85000"/>
            </a:pPr>
            <a:r>
              <a:rPr lang="es-ES_tradnl" sz="3200" b="0" i="0"/>
              <a:t>41</a:t>
            </a:r>
          </a:p>
          <a:p>
            <a:pPr marL="342900" indent="-342900">
              <a:spcBef>
                <a:spcPct val="20000"/>
              </a:spcBef>
              <a:buSzPct val="85000"/>
            </a:pPr>
            <a:r>
              <a:rPr lang="es-ES_tradnl" sz="3200" b="0" i="0"/>
              <a:t>43</a:t>
            </a:r>
          </a:p>
          <a:p>
            <a:pPr marL="342900" indent="-342900">
              <a:spcBef>
                <a:spcPct val="20000"/>
              </a:spcBef>
              <a:buSzPct val="85000"/>
            </a:pPr>
            <a:r>
              <a:rPr lang="es-ES_tradnl" sz="3200" b="0" i="0"/>
              <a:t>47</a:t>
            </a:r>
          </a:p>
          <a:p>
            <a:pPr marL="342900" indent="-342900">
              <a:spcBef>
                <a:spcPct val="20000"/>
              </a:spcBef>
              <a:buSzPct val="85000"/>
            </a:pPr>
            <a:r>
              <a:rPr lang="es-ES_tradnl" sz="3200" b="0" i="0"/>
              <a:t>53</a:t>
            </a:r>
          </a:p>
          <a:p>
            <a:pPr marL="342900" indent="-342900">
              <a:spcBef>
                <a:spcPct val="20000"/>
              </a:spcBef>
              <a:buSzPct val="85000"/>
            </a:pPr>
            <a:r>
              <a:rPr lang="es-ES_tradnl" sz="3200" b="0" i="0"/>
              <a:t>59</a:t>
            </a:r>
          </a:p>
          <a:p>
            <a:pPr marL="342900" indent="-342900">
              <a:spcBef>
                <a:spcPct val="20000"/>
              </a:spcBef>
              <a:buSzPct val="85000"/>
            </a:pPr>
            <a:r>
              <a:rPr lang="es-ES_tradnl" sz="3200" b="0" i="0"/>
              <a:t>61</a:t>
            </a:r>
          </a:p>
        </p:txBody>
      </p:sp>
      <p:sp>
        <p:nvSpPr>
          <p:cNvPr id="38919" name="Rectangle 7"/>
          <p:cNvSpPr>
            <a:spLocks noChangeArrowheads="1"/>
          </p:cNvSpPr>
          <p:nvPr/>
        </p:nvSpPr>
        <p:spPr bwMode="auto">
          <a:xfrm>
            <a:off x="8316913" y="1371600"/>
            <a:ext cx="827087" cy="5257800"/>
          </a:xfrm>
          <a:prstGeom prst="rect">
            <a:avLst/>
          </a:prstGeom>
          <a:noFill/>
          <a:ln w="9525">
            <a:noFill/>
            <a:miter lim="800000"/>
            <a:headEnd/>
            <a:tailEnd/>
          </a:ln>
          <a:effectLst/>
        </p:spPr>
        <p:txBody>
          <a:bodyPr/>
          <a:lstStyle/>
          <a:p>
            <a:pPr marL="342900" indent="-342900" algn="r">
              <a:spcBef>
                <a:spcPct val="20000"/>
              </a:spcBef>
              <a:buSzPct val="85000"/>
            </a:pPr>
            <a:r>
              <a:rPr lang="es-ES_tradnl" sz="3200" b="0" i="0"/>
              <a:t>67</a:t>
            </a:r>
          </a:p>
          <a:p>
            <a:pPr marL="342900" indent="-342900" algn="r">
              <a:spcBef>
                <a:spcPct val="20000"/>
              </a:spcBef>
              <a:buSzPct val="85000"/>
            </a:pPr>
            <a:r>
              <a:rPr lang="es-ES_tradnl" sz="3200" b="0" i="0"/>
              <a:t>71</a:t>
            </a:r>
          </a:p>
          <a:p>
            <a:pPr marL="342900" indent="-342900" algn="r">
              <a:spcBef>
                <a:spcPct val="20000"/>
              </a:spcBef>
              <a:buSzPct val="85000"/>
            </a:pPr>
            <a:r>
              <a:rPr lang="es-ES_tradnl" sz="3200" b="0" i="0"/>
              <a:t>73</a:t>
            </a:r>
          </a:p>
          <a:p>
            <a:pPr marL="342900" indent="-342900" algn="r">
              <a:spcBef>
                <a:spcPct val="20000"/>
              </a:spcBef>
              <a:buSzPct val="85000"/>
            </a:pPr>
            <a:r>
              <a:rPr lang="es-ES_tradnl" sz="3200" b="0" i="0"/>
              <a:t>79</a:t>
            </a:r>
          </a:p>
          <a:p>
            <a:pPr marL="342900" indent="-342900" algn="r">
              <a:spcBef>
                <a:spcPct val="20000"/>
              </a:spcBef>
              <a:buSzPct val="85000"/>
            </a:pPr>
            <a:r>
              <a:rPr lang="es-ES_tradnl" sz="3200" b="0" i="0"/>
              <a:t>83</a:t>
            </a:r>
          </a:p>
          <a:p>
            <a:pPr marL="342900" indent="-342900" algn="r">
              <a:spcBef>
                <a:spcPct val="20000"/>
              </a:spcBef>
              <a:buSzPct val="85000"/>
            </a:pPr>
            <a:r>
              <a:rPr lang="es-ES_tradnl" sz="3200" b="0" i="0"/>
              <a:t>89</a:t>
            </a:r>
          </a:p>
          <a:p>
            <a:pPr marL="342900" indent="-342900" algn="r">
              <a:spcBef>
                <a:spcPct val="20000"/>
              </a:spcBef>
              <a:buSzPct val="85000"/>
            </a:pPr>
            <a:r>
              <a:rPr lang="es-ES_tradnl" sz="3200" b="0" i="0"/>
              <a:t>97</a:t>
            </a:r>
          </a:p>
          <a:p>
            <a:pPr marL="342900" indent="-342900" algn="r">
              <a:spcBef>
                <a:spcPct val="20000"/>
              </a:spcBef>
              <a:buSzPct val="85000"/>
            </a:pPr>
            <a:r>
              <a:rPr lang="es-ES_tradnl" sz="3200" b="0" i="0"/>
              <a:t>101</a:t>
            </a:r>
          </a:p>
          <a:p>
            <a:pPr marL="342900" indent="-342900" algn="r">
              <a:spcBef>
                <a:spcPct val="20000"/>
              </a:spcBef>
              <a:buSzPct val="85000"/>
            </a:pPr>
            <a:r>
              <a:rPr lang="es-ES_tradnl" sz="3200" b="0" i="0"/>
              <a:t>103</a:t>
            </a:r>
          </a:p>
        </p:txBody>
      </p:sp>
      <p:sp>
        <p:nvSpPr>
          <p:cNvPr id="38920" name="Text Box 8"/>
          <p:cNvSpPr txBox="1">
            <a:spLocks noChangeArrowheads="1"/>
          </p:cNvSpPr>
          <p:nvPr/>
        </p:nvSpPr>
        <p:spPr bwMode="auto">
          <a:xfrm>
            <a:off x="4427538" y="1484313"/>
            <a:ext cx="2016125" cy="457200"/>
          </a:xfrm>
          <a:prstGeom prst="rect">
            <a:avLst/>
          </a:prstGeom>
          <a:solidFill>
            <a:schemeClr val="bg1"/>
          </a:solidFill>
          <a:ln w="9525">
            <a:noFill/>
            <a:miter lim="800000"/>
            <a:headEnd/>
            <a:tailEnd/>
          </a:ln>
          <a:effectLst/>
        </p:spPr>
        <p:txBody>
          <a:bodyPr>
            <a:spAutoFit/>
          </a:bodyPr>
          <a:lstStyle/>
          <a:p>
            <a:pPr>
              <a:spcBef>
                <a:spcPct val="50000"/>
              </a:spcBef>
            </a:pPr>
            <a:r>
              <a:rPr lang="es-ES_tradnl"/>
              <a:t>Primos: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p:txBody>
          <a:bodyPr/>
          <a:lstStyle/>
          <a:p>
            <a:r>
              <a:rPr lang="es-ES_tradnl"/>
              <a:t>NUMEROS NATURALES</a:t>
            </a:r>
          </a:p>
        </p:txBody>
      </p:sp>
      <p:sp>
        <p:nvSpPr>
          <p:cNvPr id="39939" name="Rectangle 3"/>
          <p:cNvSpPr>
            <a:spLocks noGrp="1" noChangeArrowheads="1"/>
          </p:cNvSpPr>
          <p:nvPr>
            <p:ph type="body" idx="1"/>
          </p:nvPr>
        </p:nvSpPr>
        <p:spPr/>
        <p:txBody>
          <a:bodyPr/>
          <a:lstStyle/>
          <a:p>
            <a:r>
              <a:rPr lang="es-ES_tradnl" b="1"/>
              <a:t>Descomposición en factores primos de un número natural</a:t>
            </a:r>
          </a:p>
          <a:p>
            <a:pPr>
              <a:buFontTx/>
              <a:buNone/>
            </a:pPr>
            <a:r>
              <a:rPr lang="es-ES_tradnl"/>
              <a:t>Los números enteros compuestos, se pueden expresar como productos de potencias de números primos, a dicha expresión se le llama descomposición de un número en factores primos. </a:t>
            </a:r>
          </a:p>
        </p:txBody>
      </p:sp>
      <p:pic>
        <p:nvPicPr>
          <p:cNvPr id="39940" name="Picture 4"/>
          <p:cNvPicPr>
            <a:picLocks noChangeAspect="1" noChangeArrowheads="1"/>
          </p:cNvPicPr>
          <p:nvPr/>
        </p:nvPicPr>
        <p:blipFill>
          <a:blip r:embed="rId2" cstate="print"/>
          <a:srcRect/>
          <a:stretch>
            <a:fillRect/>
          </a:stretch>
        </p:blipFill>
        <p:spPr bwMode="auto">
          <a:xfrm>
            <a:off x="395288" y="4914900"/>
            <a:ext cx="1444625" cy="1943100"/>
          </a:xfrm>
          <a:prstGeom prst="rect">
            <a:avLst/>
          </a:prstGeom>
          <a:noFill/>
          <a:ln w="9525">
            <a:noFill/>
            <a:miter lim="800000"/>
            <a:headEnd/>
            <a:tailEnd/>
          </a:ln>
          <a:effectLst/>
        </p:spPr>
      </p:pic>
      <p:sp>
        <p:nvSpPr>
          <p:cNvPr id="39941" name="Text Box 5"/>
          <p:cNvSpPr txBox="1">
            <a:spLocks noChangeArrowheads="1"/>
          </p:cNvSpPr>
          <p:nvPr/>
        </p:nvSpPr>
        <p:spPr bwMode="auto">
          <a:xfrm>
            <a:off x="2484438" y="5229225"/>
            <a:ext cx="6048375" cy="457200"/>
          </a:xfrm>
          <a:prstGeom prst="rect">
            <a:avLst/>
          </a:prstGeom>
          <a:noFill/>
          <a:ln w="9525">
            <a:noFill/>
            <a:miter lim="800000"/>
            <a:headEnd/>
            <a:tailEnd/>
          </a:ln>
          <a:effectLst/>
        </p:spPr>
        <p:txBody>
          <a:bodyPr>
            <a:spAutoFit/>
          </a:bodyPr>
          <a:lstStyle/>
          <a:p>
            <a:pPr>
              <a:spcBef>
                <a:spcPct val="50000"/>
              </a:spcBef>
            </a:pPr>
            <a:r>
              <a:rPr lang="es-ES_tradnl"/>
              <a:t>1, 2, 3 </a:t>
            </a:r>
            <a:r>
              <a:rPr lang="es-ES_tradnl" b="0" i="0"/>
              <a:t>y</a:t>
            </a:r>
            <a:r>
              <a:rPr lang="es-ES_tradnl"/>
              <a:t> 5 </a:t>
            </a:r>
            <a:r>
              <a:rPr lang="es-ES_tradnl" b="0" i="0"/>
              <a:t> son </a:t>
            </a:r>
            <a:r>
              <a:rPr lang="es-ES_tradnl"/>
              <a:t>divisores</a:t>
            </a:r>
            <a:r>
              <a:rPr lang="es-ES_tradnl" b="0" i="0"/>
              <a:t> de 60</a:t>
            </a:r>
            <a:endParaRPr lang="es-ES_tradnl"/>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descr="Large confetti"/>
          <p:cNvSpPr>
            <a:spLocks noGrp="1" noChangeArrowheads="1"/>
          </p:cNvSpPr>
          <p:nvPr>
            <p:ph type="title"/>
          </p:nvPr>
        </p:nvSpPr>
        <p:spPr/>
        <p:txBody>
          <a:bodyPr/>
          <a:lstStyle/>
          <a:p>
            <a:r>
              <a:rPr lang="es-ES_tradnl"/>
              <a:t>NUMEROS NATURALES</a:t>
            </a:r>
          </a:p>
        </p:txBody>
      </p:sp>
      <p:sp>
        <p:nvSpPr>
          <p:cNvPr id="73731" name="Rectangle 3"/>
          <p:cNvSpPr>
            <a:spLocks noGrp="1" noChangeArrowheads="1"/>
          </p:cNvSpPr>
          <p:nvPr>
            <p:ph type="body" idx="1"/>
          </p:nvPr>
        </p:nvSpPr>
        <p:spPr/>
        <p:txBody>
          <a:bodyPr/>
          <a:lstStyle/>
          <a:p>
            <a:pPr marL="609600" indent="-609600">
              <a:lnSpc>
                <a:spcPct val="80000"/>
              </a:lnSpc>
            </a:pPr>
            <a:r>
              <a:rPr lang="es-ES_tradnl" sz="2800" b="1"/>
              <a:t>Descomposición en factores primos de un número natural</a:t>
            </a:r>
          </a:p>
          <a:p>
            <a:pPr marL="609600" indent="-609600">
              <a:lnSpc>
                <a:spcPct val="80000"/>
              </a:lnSpc>
            </a:pPr>
            <a:r>
              <a:rPr lang="es-ES_tradnl" sz="2800"/>
              <a:t>En la práctica se procede como sigue:</a:t>
            </a:r>
          </a:p>
          <a:p>
            <a:pPr marL="609600" indent="-609600">
              <a:lnSpc>
                <a:spcPct val="80000"/>
              </a:lnSpc>
              <a:buFontTx/>
              <a:buAutoNum type="arabicPeriod"/>
            </a:pPr>
            <a:r>
              <a:rPr lang="es-ES_tradnl" sz="2800"/>
              <a:t>Traza una línea vertical y coloca el número a descomponer en la parte superior izquierda. </a:t>
            </a:r>
          </a:p>
          <a:p>
            <a:pPr marL="609600" indent="-609600">
              <a:lnSpc>
                <a:spcPct val="80000"/>
              </a:lnSpc>
              <a:buFontTx/>
              <a:buAutoNum type="arabicPeriod"/>
            </a:pPr>
            <a:r>
              <a:rPr lang="es-ES_tradnl" sz="2800"/>
              <a:t>Divide el número por el menor primo que sea posible, 2, 3, 5,... (puedes aplicar los criterios de divisibilidad para saber si la división será exacta o no). Coloca el divisor (el número primo) en la parte superior derecha y el cociente debajo del primer número. </a:t>
            </a:r>
          </a:p>
          <a:p>
            <a:pPr marL="609600" indent="-609600">
              <a:lnSpc>
                <a:spcPct val="80000"/>
              </a:lnSpc>
              <a:buFontTx/>
              <a:buAutoNum type="arabicPeriod"/>
            </a:pPr>
            <a:r>
              <a:rPr lang="es-ES_tradnl" sz="2800"/>
              <a:t>Repite el proceso hasta que en la parte izquierda te aparezca un 1 con lo que la descomposición habrá terminado.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descr="Large confetti"/>
          <p:cNvSpPr>
            <a:spLocks noGrp="1" noChangeArrowheads="1"/>
          </p:cNvSpPr>
          <p:nvPr>
            <p:ph type="title"/>
          </p:nvPr>
        </p:nvSpPr>
        <p:spPr/>
        <p:txBody>
          <a:bodyPr/>
          <a:lstStyle/>
          <a:p>
            <a:r>
              <a:rPr lang="es-ES_tradnl"/>
              <a:t>NUMEROS NATURALES</a:t>
            </a:r>
          </a:p>
        </p:txBody>
      </p:sp>
      <p:sp>
        <p:nvSpPr>
          <p:cNvPr id="74755" name="Rectangle 3"/>
          <p:cNvSpPr>
            <a:spLocks noGrp="1" noChangeArrowheads="1"/>
          </p:cNvSpPr>
          <p:nvPr>
            <p:ph type="body" idx="1"/>
          </p:nvPr>
        </p:nvSpPr>
        <p:spPr/>
        <p:txBody>
          <a:bodyPr/>
          <a:lstStyle/>
          <a:p>
            <a:pPr marL="609600" indent="-609600"/>
            <a:r>
              <a:rPr lang="es-ES_tradnl" b="1"/>
              <a:t>Descomposición en factores primos de un número natural</a:t>
            </a:r>
          </a:p>
          <a:p>
            <a:pPr marL="609600" indent="-609600">
              <a:buFontTx/>
              <a:buNone/>
            </a:pPr>
            <a:r>
              <a:rPr lang="es-ES_tradnl"/>
              <a:t>81           88            96          56            72</a:t>
            </a:r>
          </a:p>
        </p:txBody>
      </p:sp>
      <p:sp>
        <p:nvSpPr>
          <p:cNvPr id="74756" name="Rectangle 4"/>
          <p:cNvSpPr>
            <a:spLocks noChangeArrowheads="1"/>
          </p:cNvSpPr>
          <p:nvPr/>
        </p:nvSpPr>
        <p:spPr bwMode="auto">
          <a:xfrm>
            <a:off x="323850" y="6237288"/>
            <a:ext cx="8159750" cy="366712"/>
          </a:xfrm>
          <a:prstGeom prst="rect">
            <a:avLst/>
          </a:prstGeom>
          <a:noFill/>
          <a:ln w="9525">
            <a:noFill/>
            <a:miter lim="800000"/>
            <a:headEnd/>
            <a:tailEnd/>
          </a:ln>
          <a:effectLst/>
        </p:spPr>
        <p:txBody>
          <a:bodyPr wrap="none">
            <a:spAutoFit/>
          </a:bodyPr>
          <a:lstStyle/>
          <a:p>
            <a:r>
              <a:rPr lang="es-ES_tradnl" sz="1800">
                <a:hlinkClick r:id="rId2"/>
              </a:rPr>
              <a:t>http://descartes.cnice.mec.es/materiales_didacticos/divisibilidad/factores_primos.htm</a:t>
            </a:r>
            <a:endParaRPr lang="es-ES_tradnl" sz="18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descr="Large confetti"/>
          <p:cNvSpPr>
            <a:spLocks noGrp="1" noChangeArrowheads="1"/>
          </p:cNvSpPr>
          <p:nvPr>
            <p:ph type="title"/>
          </p:nvPr>
        </p:nvSpPr>
        <p:spPr/>
        <p:txBody>
          <a:bodyPr/>
          <a:lstStyle/>
          <a:p>
            <a:r>
              <a:rPr lang="es-ES_tradnl"/>
              <a:t>NUMEROS NATURALES</a:t>
            </a:r>
          </a:p>
        </p:txBody>
      </p:sp>
      <p:sp>
        <p:nvSpPr>
          <p:cNvPr id="87043" name="Rectangle 3"/>
          <p:cNvSpPr>
            <a:spLocks noGrp="1" noChangeArrowheads="1"/>
          </p:cNvSpPr>
          <p:nvPr>
            <p:ph type="body" idx="1"/>
          </p:nvPr>
        </p:nvSpPr>
        <p:spPr/>
        <p:txBody>
          <a:bodyPr/>
          <a:lstStyle/>
          <a:p>
            <a:r>
              <a:rPr lang="es-ES_tradnl" b="1"/>
              <a:t>Máximo común divisor de dos números.</a:t>
            </a:r>
          </a:p>
          <a:p>
            <a:pPr>
              <a:buFontTx/>
              <a:buNone/>
            </a:pPr>
            <a:endParaRPr lang="es-ES_tradnl" sz="1000" b="1"/>
          </a:p>
          <a:p>
            <a:pPr>
              <a:buFontTx/>
              <a:buNone/>
            </a:pPr>
            <a:r>
              <a:rPr lang="es-ES_tradnl"/>
              <a:t>Máximo común divisor </a:t>
            </a:r>
            <a:r>
              <a:rPr lang="es-ES_tradnl" b="1" i="1"/>
              <a:t>m.c.d.</a:t>
            </a:r>
            <a:r>
              <a:rPr lang="es-ES_tradnl"/>
              <a:t> de dos números es el mayor de sus divisores </a:t>
            </a:r>
            <a:r>
              <a:rPr lang="es-ES_tradnl" b="1" i="1"/>
              <a:t>comunes</a:t>
            </a:r>
            <a:r>
              <a:rPr lang="es-ES_tradnl"/>
              <a:t>. </a:t>
            </a:r>
          </a:p>
          <a:p>
            <a:pPr>
              <a:buFontTx/>
              <a:buNone/>
            </a:pPr>
            <a:endParaRPr lang="es-ES_tradnl" sz="1200"/>
          </a:p>
          <a:p>
            <a:pPr>
              <a:buFontTx/>
              <a:buNone/>
            </a:pPr>
            <a:r>
              <a:rPr lang="es-ES_tradnl"/>
              <a:t>Descompondremos los números en producto de factores primos que coincidan en ambos. </a:t>
            </a:r>
          </a:p>
        </p:txBody>
      </p:sp>
      <p:pic>
        <p:nvPicPr>
          <p:cNvPr id="87044" name="Picture 4"/>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2411413" y="4446588"/>
            <a:ext cx="3752850" cy="2295525"/>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descr="Large confetti"/>
          <p:cNvSpPr>
            <a:spLocks noGrp="1" noChangeArrowheads="1"/>
          </p:cNvSpPr>
          <p:nvPr>
            <p:ph type="title"/>
          </p:nvPr>
        </p:nvSpPr>
        <p:spPr/>
        <p:txBody>
          <a:bodyPr/>
          <a:lstStyle/>
          <a:p>
            <a:r>
              <a:rPr lang="es-ES_tradnl"/>
              <a:t>NUMEROS NATURALES</a:t>
            </a:r>
          </a:p>
        </p:txBody>
      </p:sp>
      <p:sp>
        <p:nvSpPr>
          <p:cNvPr id="120835" name="Rectangle 3"/>
          <p:cNvSpPr>
            <a:spLocks noGrp="1" noChangeArrowheads="1"/>
          </p:cNvSpPr>
          <p:nvPr>
            <p:ph type="body" idx="1"/>
          </p:nvPr>
        </p:nvSpPr>
        <p:spPr/>
        <p:txBody>
          <a:bodyPr/>
          <a:lstStyle/>
          <a:p>
            <a:r>
              <a:rPr lang="es-ES_tradnl" b="1"/>
              <a:t>Máximo común divisor de dos números.</a:t>
            </a:r>
          </a:p>
          <a:p>
            <a:pPr>
              <a:buFontTx/>
              <a:buNone/>
            </a:pPr>
            <a:endParaRPr lang="es-ES_tradnl" sz="1000" b="1"/>
          </a:p>
          <a:p>
            <a:pPr>
              <a:buFontTx/>
              <a:buNone/>
            </a:pPr>
            <a:r>
              <a:rPr lang="es-ES_tradnl"/>
              <a:t>El máximo común divisor </a:t>
            </a:r>
            <a:r>
              <a:rPr lang="es-ES_tradnl" b="1"/>
              <a:t>m.c.d.</a:t>
            </a:r>
            <a:r>
              <a:rPr lang="es-ES_tradnl"/>
              <a:t> es el producto de los primos comunes a ambos números. </a:t>
            </a:r>
          </a:p>
        </p:txBody>
      </p:sp>
      <p:pic>
        <p:nvPicPr>
          <p:cNvPr id="120837" name="Picture 5"/>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2735263" y="3357563"/>
            <a:ext cx="4429125" cy="3152775"/>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descr="Large confetti"/>
          <p:cNvSpPr>
            <a:spLocks noGrp="1" noChangeArrowheads="1"/>
          </p:cNvSpPr>
          <p:nvPr>
            <p:ph type="title"/>
          </p:nvPr>
        </p:nvSpPr>
        <p:spPr/>
        <p:txBody>
          <a:bodyPr/>
          <a:lstStyle/>
          <a:p>
            <a:r>
              <a:rPr lang="es-ES_tradnl"/>
              <a:t>NUMEROS NATURALES</a:t>
            </a:r>
          </a:p>
        </p:txBody>
      </p:sp>
      <p:sp>
        <p:nvSpPr>
          <p:cNvPr id="121859" name="Rectangle 3"/>
          <p:cNvSpPr>
            <a:spLocks noGrp="1" noChangeArrowheads="1"/>
          </p:cNvSpPr>
          <p:nvPr>
            <p:ph type="body" idx="1"/>
          </p:nvPr>
        </p:nvSpPr>
        <p:spPr/>
        <p:txBody>
          <a:bodyPr/>
          <a:lstStyle/>
          <a:p>
            <a:r>
              <a:rPr lang="es-ES_tradnl" b="1"/>
              <a:t>Máximo común divisor de dos números.</a:t>
            </a:r>
          </a:p>
          <a:p>
            <a:pPr>
              <a:buFontTx/>
              <a:buNone/>
            </a:pPr>
            <a:endParaRPr lang="es-ES_tradnl" sz="1000" b="1"/>
          </a:p>
          <a:p>
            <a:pPr>
              <a:buFontTx/>
              <a:buNone/>
            </a:pPr>
            <a:r>
              <a:rPr lang="es-ES_tradnl"/>
              <a:t>Obtener el máximo común divisor </a:t>
            </a:r>
            <a:r>
              <a:rPr lang="es-ES_tradnl" b="1"/>
              <a:t>m.c.d.</a:t>
            </a:r>
            <a:r>
              <a:rPr lang="es-ES_tradnl"/>
              <a:t> </a:t>
            </a:r>
          </a:p>
        </p:txBody>
      </p:sp>
      <p:pic>
        <p:nvPicPr>
          <p:cNvPr id="121861" name="Picture 5"/>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684213" y="3051175"/>
            <a:ext cx="1571625" cy="1962150"/>
          </a:xfrm>
          <a:prstGeom prst="rect">
            <a:avLst/>
          </a:prstGeom>
          <a:noFill/>
          <a:ln w="9525">
            <a:noFill/>
            <a:miter lim="800000"/>
            <a:headEnd/>
            <a:tailEnd/>
          </a:ln>
          <a:effectLst/>
        </p:spPr>
      </p:pic>
      <p:pic>
        <p:nvPicPr>
          <p:cNvPr id="121862" name="Picture 6"/>
          <p:cNvPicPr>
            <a:picLocks noChangeAspect="1" noChangeArrowheads="1"/>
          </p:cNvPicPr>
          <p:nvPr/>
        </p:nvPicPr>
        <p:blipFill>
          <a:blip r:embed="rId3" cstate="print">
            <a:clrChange>
              <a:clrFrom>
                <a:srgbClr val="F4F4F4"/>
              </a:clrFrom>
              <a:clrTo>
                <a:srgbClr val="F4F4F4">
                  <a:alpha val="0"/>
                </a:srgbClr>
              </a:clrTo>
            </a:clrChange>
          </a:blip>
          <a:srcRect/>
          <a:stretch>
            <a:fillRect/>
          </a:stretch>
        </p:blipFill>
        <p:spPr bwMode="auto">
          <a:xfrm>
            <a:off x="3276600" y="3141663"/>
            <a:ext cx="1600200" cy="1905000"/>
          </a:xfrm>
          <a:prstGeom prst="rect">
            <a:avLst/>
          </a:prstGeom>
          <a:noFill/>
          <a:ln w="9525">
            <a:noFill/>
            <a:miter lim="800000"/>
            <a:headEnd/>
            <a:tailEnd/>
          </a:ln>
          <a:effectLst/>
        </p:spPr>
      </p:pic>
      <p:pic>
        <p:nvPicPr>
          <p:cNvPr id="121863" name="Picture 7"/>
          <p:cNvPicPr>
            <a:picLocks noChangeAspect="1" noChangeArrowheads="1"/>
          </p:cNvPicPr>
          <p:nvPr/>
        </p:nvPicPr>
        <p:blipFill>
          <a:blip r:embed="rId4" cstate="print">
            <a:clrChange>
              <a:clrFrom>
                <a:srgbClr val="F4F4F4"/>
              </a:clrFrom>
              <a:clrTo>
                <a:srgbClr val="F4F4F4">
                  <a:alpha val="0"/>
                </a:srgbClr>
              </a:clrTo>
            </a:clrChange>
          </a:blip>
          <a:srcRect/>
          <a:stretch>
            <a:fillRect/>
          </a:stretch>
        </p:blipFill>
        <p:spPr bwMode="auto">
          <a:xfrm>
            <a:off x="6156325" y="3068638"/>
            <a:ext cx="1581150" cy="19335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_TIPO PRESENTACION">
  <a:themeElements>
    <a:clrScheme name="_TIPO PRESENTACION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_TIPO PRESENTAC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_TIPO PRESENTACION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_TIPO PRESENTACION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_TIPO PRESENTACION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_TIPO PRESENTACION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_TIPO PRESENTACION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_TIPO PRESENTACION</Template>
  <TotalTime>1844</TotalTime>
  <Words>4195</Words>
  <Application>Microsoft Office PowerPoint</Application>
  <PresentationFormat>Presentación en pantalla (4:3)</PresentationFormat>
  <Paragraphs>620</Paragraphs>
  <Slides>107</Slides>
  <Notes>4</Notes>
  <HiddenSlides>0</HiddenSlides>
  <MMClips>1</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107</vt:i4>
      </vt:variant>
    </vt:vector>
  </HeadingPairs>
  <TitlesOfParts>
    <vt:vector size="109" baseType="lpstr">
      <vt:lpstr>_TIPO PRESENTACION</vt:lpstr>
      <vt:lpstr>Ecuación</vt:lpstr>
      <vt:lpstr>LOS NUMEROS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NUMEROS NATURALES</vt:lpstr>
      <vt:lpstr>BIBLIOGRAFIA</vt:lpstr>
      <vt:lpstr>BIBLIOGRAFIA</vt:lpstr>
      <vt:lpstr>BIBLIOGRAFIA</vt:lpstr>
      <vt:lpstr>BIBLIOGRAFIA</vt:lpstr>
    </vt:vector>
  </TitlesOfParts>
  <Manager>HEBERTO SIERRA MORA</Manager>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NUMEROS NATURALES</dc:title>
  <dc:creator>HEBERTO SIERRA MORA</dc:creator>
  <dc:description>MATE 0 - PEST_x000d_
MATE 0 - UTSJR</dc:description>
  <cp:lastModifiedBy>Fredy</cp:lastModifiedBy>
  <cp:revision>94</cp:revision>
  <dcterms:created xsi:type="dcterms:W3CDTF">2008-08-19T13:04:14Z</dcterms:created>
  <dcterms:modified xsi:type="dcterms:W3CDTF">2013-01-29T22:55:53Z</dcterms:modified>
  <cp:category>MATEMATICAS</cp:category>
</cp:coreProperties>
</file>